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63" r:id="rId5"/>
    <p:sldId id="265" r:id="rId6"/>
    <p:sldId id="266" r:id="rId7"/>
    <p:sldId id="267" r:id="rId8"/>
    <p:sldId id="268" r:id="rId9"/>
    <p:sldId id="269" r:id="rId10"/>
    <p:sldId id="279" r:id="rId11"/>
    <p:sldId id="270" r:id="rId12"/>
    <p:sldId id="271" r:id="rId13"/>
    <p:sldId id="272" r:id="rId14"/>
    <p:sldId id="273" r:id="rId15"/>
    <p:sldId id="274" r:id="rId16"/>
    <p:sldId id="275" r:id="rId17"/>
    <p:sldId id="276" r:id="rId18"/>
    <p:sldId id="282" r:id="rId19"/>
    <p:sldId id="283" r:id="rId20"/>
    <p:sldId id="277" r:id="rId21"/>
    <p:sldId id="264" r:id="rId22"/>
    <p:sldId id="262"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88"/>
    <p:restoredTop sz="82131"/>
  </p:normalViewPr>
  <p:slideViewPr>
    <p:cSldViewPr snapToGrid="0" snapToObjects="1">
      <p:cViewPr varScale="1">
        <p:scale>
          <a:sx n="87" d="100"/>
          <a:sy n="87" d="100"/>
        </p:scale>
        <p:origin x="1456" y="19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8F8F2A-FC98-A740-B05B-D031319A451F}" type="datetimeFigureOut">
              <a:rPr lang="en-US" smtClean="0"/>
              <a:t>7/23/18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292E10-4A46-AC44-AF1E-BD242CF79E94}" type="slidenum">
              <a:rPr lang="en-US" smtClean="0"/>
              <a:t>‹#›</a:t>
            </a:fld>
            <a:endParaRPr lang="en-US"/>
          </a:p>
        </p:txBody>
      </p:sp>
    </p:spTree>
    <p:extLst>
      <p:ext uri="{BB962C8B-B14F-4D97-AF65-F5344CB8AC3E}">
        <p14:creationId xmlns:p14="http://schemas.microsoft.com/office/powerpoint/2010/main" val="3292430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 would like to thank the organizers and to apologize for being an older white male.</a:t>
            </a:r>
          </a:p>
        </p:txBody>
      </p:sp>
      <p:sp>
        <p:nvSpPr>
          <p:cNvPr id="4" name="Slide Number Placeholder 3"/>
          <p:cNvSpPr>
            <a:spLocks noGrp="1"/>
          </p:cNvSpPr>
          <p:nvPr>
            <p:ph type="sldNum" sz="quarter" idx="10"/>
          </p:nvPr>
        </p:nvSpPr>
        <p:spPr/>
        <p:txBody>
          <a:bodyPr/>
          <a:lstStyle/>
          <a:p>
            <a:fld id="{04292E10-4A46-AC44-AF1E-BD242CF79E94}" type="slidenum">
              <a:rPr lang="en-US" smtClean="0"/>
              <a:t>1</a:t>
            </a:fld>
            <a:endParaRPr lang="en-US"/>
          </a:p>
        </p:txBody>
      </p:sp>
    </p:spTree>
    <p:extLst>
      <p:ext uri="{BB962C8B-B14F-4D97-AF65-F5344CB8AC3E}">
        <p14:creationId xmlns:p14="http://schemas.microsoft.com/office/powerpoint/2010/main" val="1872062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question. How many of you are glad you are not up here right now? No worries – I am armed with a laser pointer!</a:t>
            </a:r>
          </a:p>
        </p:txBody>
      </p:sp>
      <p:sp>
        <p:nvSpPr>
          <p:cNvPr id="4" name="Slide Number Placeholder 3"/>
          <p:cNvSpPr>
            <a:spLocks noGrp="1"/>
          </p:cNvSpPr>
          <p:nvPr>
            <p:ph type="sldNum" sz="quarter" idx="10"/>
          </p:nvPr>
        </p:nvSpPr>
        <p:spPr/>
        <p:txBody>
          <a:bodyPr/>
          <a:lstStyle/>
          <a:p>
            <a:fld id="{04292E10-4A46-AC44-AF1E-BD242CF79E94}" type="slidenum">
              <a:rPr lang="en-US" smtClean="0"/>
              <a:t>2</a:t>
            </a:fld>
            <a:endParaRPr lang="en-US"/>
          </a:p>
        </p:txBody>
      </p:sp>
    </p:spTree>
    <p:extLst>
      <p:ext uri="{BB962C8B-B14F-4D97-AF65-F5344CB8AC3E}">
        <p14:creationId xmlns:p14="http://schemas.microsoft.com/office/powerpoint/2010/main" val="273823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spent much of the winter creating notebooks to explain TMT data normalization and statistical testing. They are available on </a:t>
            </a:r>
            <a:r>
              <a:rPr lang="en-US" dirty="0" err="1"/>
              <a:t>Github</a:t>
            </a:r>
            <a:r>
              <a:rPr lang="en-US" dirty="0"/>
              <a:t>. Around the time the call for abstracts for this meeting went out, there was this Atlantic article. That made me think that a little tour of notebooks could be fun.</a:t>
            </a:r>
          </a:p>
        </p:txBody>
      </p:sp>
      <p:sp>
        <p:nvSpPr>
          <p:cNvPr id="4" name="Slide Number Placeholder 3"/>
          <p:cNvSpPr>
            <a:spLocks noGrp="1"/>
          </p:cNvSpPr>
          <p:nvPr>
            <p:ph type="sldNum" sz="quarter" idx="10"/>
          </p:nvPr>
        </p:nvSpPr>
        <p:spPr/>
        <p:txBody>
          <a:bodyPr/>
          <a:lstStyle/>
          <a:p>
            <a:fld id="{04292E10-4A46-AC44-AF1E-BD242CF79E94}" type="slidenum">
              <a:rPr lang="en-US" smtClean="0"/>
              <a:t>3</a:t>
            </a:fld>
            <a:endParaRPr lang="en-US"/>
          </a:p>
        </p:txBody>
      </p:sp>
    </p:spTree>
    <p:extLst>
      <p:ext uri="{BB962C8B-B14F-4D97-AF65-F5344CB8AC3E}">
        <p14:creationId xmlns:p14="http://schemas.microsoft.com/office/powerpoint/2010/main" val="4005437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not electronic lab notebooks, nor are they like Evernote notebooks. The notebooks are like Mathematica notebooks and their newer open source variant </a:t>
            </a:r>
            <a:r>
              <a:rPr lang="en-US" dirty="0" err="1"/>
              <a:t>Jupyter</a:t>
            </a:r>
            <a:r>
              <a:rPr lang="en-US" dirty="0"/>
              <a:t> notebooks. So what are these kinds of notebooks? They are web server applications with some connection to a local programming environment. This is different than a typical web page, i.e. dynamic web content and </a:t>
            </a:r>
            <a:r>
              <a:rPr lang="en-US" dirty="0" err="1"/>
              <a:t>javascript</a:t>
            </a:r>
            <a:r>
              <a:rPr lang="en-US" dirty="0"/>
              <a:t>. You create and interact with notebooks through web browsers. Notebooks can render rich text formatting, execute code blocks (typically Python or R), and display the output (graphics more than text) from the code blocks. I will show you </a:t>
            </a:r>
            <a:r>
              <a:rPr lang="en-US" dirty="0" err="1"/>
              <a:t>Jupyter</a:t>
            </a:r>
            <a:r>
              <a:rPr lang="en-US" dirty="0"/>
              <a:t> notebooks today, but R Markdown in </a:t>
            </a:r>
            <a:r>
              <a:rPr lang="en-US" dirty="0" err="1"/>
              <a:t>RStudio</a:t>
            </a:r>
            <a:r>
              <a:rPr lang="en-US" dirty="0"/>
              <a:t> is conceptually very similar.</a:t>
            </a:r>
          </a:p>
        </p:txBody>
      </p:sp>
      <p:sp>
        <p:nvSpPr>
          <p:cNvPr id="4" name="Slide Number Placeholder 3"/>
          <p:cNvSpPr>
            <a:spLocks noGrp="1"/>
          </p:cNvSpPr>
          <p:nvPr>
            <p:ph type="sldNum" sz="quarter" idx="10"/>
          </p:nvPr>
        </p:nvSpPr>
        <p:spPr/>
        <p:txBody>
          <a:bodyPr/>
          <a:lstStyle/>
          <a:p>
            <a:fld id="{04292E10-4A46-AC44-AF1E-BD242CF79E94}" type="slidenum">
              <a:rPr lang="en-US" smtClean="0"/>
              <a:t>4</a:t>
            </a:fld>
            <a:endParaRPr lang="en-US"/>
          </a:p>
        </p:txBody>
      </p:sp>
    </p:spTree>
    <p:extLst>
      <p:ext uri="{BB962C8B-B14F-4D97-AF65-F5344CB8AC3E}">
        <p14:creationId xmlns:p14="http://schemas.microsoft.com/office/powerpoint/2010/main" val="3363684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you can launch notebooks, you have to install the webserver application stuff. If you install a scientific Python distribution like Anaconda, you get </a:t>
            </a:r>
            <a:r>
              <a:rPr lang="en-US" dirty="0" err="1"/>
              <a:t>Jupyter</a:t>
            </a:r>
            <a:r>
              <a:rPr lang="en-US" dirty="0"/>
              <a:t> notebooks to go with </a:t>
            </a:r>
            <a:r>
              <a:rPr lang="en-US" dirty="0" err="1"/>
              <a:t>numpy</a:t>
            </a:r>
            <a:r>
              <a:rPr lang="en-US" dirty="0"/>
              <a:t>, matplotlib, pandas, </a:t>
            </a:r>
            <a:r>
              <a:rPr lang="en-US" dirty="0" err="1"/>
              <a:t>scipy</a:t>
            </a:r>
            <a:r>
              <a:rPr lang="en-US" dirty="0"/>
              <a:t>, </a:t>
            </a:r>
            <a:r>
              <a:rPr lang="en-US" dirty="0" err="1"/>
              <a:t>scikit</a:t>
            </a:r>
            <a:r>
              <a:rPr lang="en-US" dirty="0"/>
              <a:t> learn, etc. Scientific Python distributions have many packages that are not part of the standard Python library. Anaconda makes it easier to install al of these and keep them updated. Anaconda and all of the major packages including </a:t>
            </a:r>
            <a:r>
              <a:rPr lang="en-US" dirty="0" err="1"/>
              <a:t>Jupyter</a:t>
            </a:r>
            <a:r>
              <a:rPr lang="en-US" dirty="0"/>
              <a:t> notebooks have extensive online documentation. Python support is there by default; however, support for R takes some extra installation steps.</a:t>
            </a:r>
          </a:p>
        </p:txBody>
      </p:sp>
      <p:sp>
        <p:nvSpPr>
          <p:cNvPr id="4" name="Slide Number Placeholder 3"/>
          <p:cNvSpPr>
            <a:spLocks noGrp="1"/>
          </p:cNvSpPr>
          <p:nvPr>
            <p:ph type="sldNum" sz="quarter" idx="10"/>
          </p:nvPr>
        </p:nvSpPr>
        <p:spPr/>
        <p:txBody>
          <a:bodyPr/>
          <a:lstStyle/>
          <a:p>
            <a:fld id="{04292E10-4A46-AC44-AF1E-BD242CF79E94}" type="slidenum">
              <a:rPr lang="en-US" smtClean="0"/>
              <a:t>5</a:t>
            </a:fld>
            <a:endParaRPr lang="en-US"/>
          </a:p>
        </p:txBody>
      </p:sp>
    </p:spTree>
    <p:extLst>
      <p:ext uri="{BB962C8B-B14F-4D97-AF65-F5344CB8AC3E}">
        <p14:creationId xmlns:p14="http://schemas.microsoft.com/office/powerpoint/2010/main" val="3249145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292E10-4A46-AC44-AF1E-BD242CF79E94}" type="slidenum">
              <a:rPr lang="en-US" smtClean="0"/>
              <a:t>20</a:t>
            </a:fld>
            <a:endParaRPr lang="en-US"/>
          </a:p>
        </p:txBody>
      </p:sp>
    </p:spTree>
    <p:extLst>
      <p:ext uri="{BB962C8B-B14F-4D97-AF65-F5344CB8AC3E}">
        <p14:creationId xmlns:p14="http://schemas.microsoft.com/office/powerpoint/2010/main" val="3841656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BB01-3EF6-6B48-84AB-1EDAD51A3F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18B2C4-22D9-EF49-82DA-5E4974E1BC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FF1FC9-C3E4-C84B-9C31-04FBDE7AE619}"/>
              </a:ext>
            </a:extLst>
          </p:cNvPr>
          <p:cNvSpPr>
            <a:spLocks noGrp="1"/>
          </p:cNvSpPr>
          <p:nvPr>
            <p:ph type="dt" sz="half" idx="10"/>
          </p:nvPr>
        </p:nvSpPr>
        <p:spPr/>
        <p:txBody>
          <a:bodyPr/>
          <a:lstStyle/>
          <a:p>
            <a:fld id="{37B173A9-6A78-4E49-A81F-62543D8BFE2B}" type="datetimeFigureOut">
              <a:rPr lang="en-US" smtClean="0"/>
              <a:t>7/23/18</a:t>
            </a:fld>
            <a:endParaRPr lang="en-US"/>
          </a:p>
        </p:txBody>
      </p:sp>
      <p:sp>
        <p:nvSpPr>
          <p:cNvPr id="5" name="Footer Placeholder 4">
            <a:extLst>
              <a:ext uri="{FF2B5EF4-FFF2-40B4-BE49-F238E27FC236}">
                <a16:creationId xmlns:a16="http://schemas.microsoft.com/office/drawing/2014/main" id="{56604AAA-C083-5E4F-8299-CAC6370DF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64E220-06CB-BD43-9A9C-BEB6844932A6}"/>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25075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14673-BA76-084F-8760-D2F1F2116C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8D7421-1136-D243-8BED-B67EC6F36B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1C9762-8BE5-7E47-997C-CC175659A563}"/>
              </a:ext>
            </a:extLst>
          </p:cNvPr>
          <p:cNvSpPr>
            <a:spLocks noGrp="1"/>
          </p:cNvSpPr>
          <p:nvPr>
            <p:ph type="dt" sz="half" idx="10"/>
          </p:nvPr>
        </p:nvSpPr>
        <p:spPr/>
        <p:txBody>
          <a:bodyPr/>
          <a:lstStyle/>
          <a:p>
            <a:fld id="{37B173A9-6A78-4E49-A81F-62543D8BFE2B}" type="datetimeFigureOut">
              <a:rPr lang="en-US" smtClean="0"/>
              <a:t>7/23/18</a:t>
            </a:fld>
            <a:endParaRPr lang="en-US"/>
          </a:p>
        </p:txBody>
      </p:sp>
      <p:sp>
        <p:nvSpPr>
          <p:cNvPr id="5" name="Footer Placeholder 4">
            <a:extLst>
              <a:ext uri="{FF2B5EF4-FFF2-40B4-BE49-F238E27FC236}">
                <a16:creationId xmlns:a16="http://schemas.microsoft.com/office/drawing/2014/main" id="{A5FA5465-5891-A845-A436-6C5CF8AC0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D5FC0-8E89-0D4C-A13F-904452654291}"/>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3948215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A6F046-BFE3-374F-A47D-C9826A4CF8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8154E6-F71D-D941-9C0C-59693F05778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9E74FE-8598-7B44-BF6F-575C84336BED}"/>
              </a:ext>
            </a:extLst>
          </p:cNvPr>
          <p:cNvSpPr>
            <a:spLocks noGrp="1"/>
          </p:cNvSpPr>
          <p:nvPr>
            <p:ph type="dt" sz="half" idx="10"/>
          </p:nvPr>
        </p:nvSpPr>
        <p:spPr/>
        <p:txBody>
          <a:bodyPr/>
          <a:lstStyle/>
          <a:p>
            <a:fld id="{37B173A9-6A78-4E49-A81F-62543D8BFE2B}" type="datetimeFigureOut">
              <a:rPr lang="en-US" smtClean="0"/>
              <a:t>7/23/18</a:t>
            </a:fld>
            <a:endParaRPr lang="en-US"/>
          </a:p>
        </p:txBody>
      </p:sp>
      <p:sp>
        <p:nvSpPr>
          <p:cNvPr id="5" name="Footer Placeholder 4">
            <a:extLst>
              <a:ext uri="{FF2B5EF4-FFF2-40B4-BE49-F238E27FC236}">
                <a16:creationId xmlns:a16="http://schemas.microsoft.com/office/drawing/2014/main" id="{B6898E94-AEBE-3A4C-B627-92144B93B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2992C-4847-4640-8625-57A88DDC8F84}"/>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3269911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065E2-79D2-3A4E-856A-7635AB5A27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1357BB-7027-2642-B2BC-02ED74764C2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E3AC94-372A-3745-A287-43697CC03E13}"/>
              </a:ext>
            </a:extLst>
          </p:cNvPr>
          <p:cNvSpPr>
            <a:spLocks noGrp="1"/>
          </p:cNvSpPr>
          <p:nvPr>
            <p:ph type="dt" sz="half" idx="10"/>
          </p:nvPr>
        </p:nvSpPr>
        <p:spPr/>
        <p:txBody>
          <a:bodyPr/>
          <a:lstStyle/>
          <a:p>
            <a:fld id="{37B173A9-6A78-4E49-A81F-62543D8BFE2B}" type="datetimeFigureOut">
              <a:rPr lang="en-US" smtClean="0"/>
              <a:t>7/23/18</a:t>
            </a:fld>
            <a:endParaRPr lang="en-US"/>
          </a:p>
        </p:txBody>
      </p:sp>
      <p:sp>
        <p:nvSpPr>
          <p:cNvPr id="5" name="Footer Placeholder 4">
            <a:extLst>
              <a:ext uri="{FF2B5EF4-FFF2-40B4-BE49-F238E27FC236}">
                <a16:creationId xmlns:a16="http://schemas.microsoft.com/office/drawing/2014/main" id="{285277D4-33D0-A041-AA1F-E82A6F7B4A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98D0B-2305-A649-AA89-350087740ADD}"/>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87254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29B96-650F-A742-B3F6-CFC429B4C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2AA12B-D6F2-484E-8110-6214BF832F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14A8CD6-61D2-FF4C-BF42-B4EE14A1D5BB}"/>
              </a:ext>
            </a:extLst>
          </p:cNvPr>
          <p:cNvSpPr>
            <a:spLocks noGrp="1"/>
          </p:cNvSpPr>
          <p:nvPr>
            <p:ph type="dt" sz="half" idx="10"/>
          </p:nvPr>
        </p:nvSpPr>
        <p:spPr/>
        <p:txBody>
          <a:bodyPr/>
          <a:lstStyle/>
          <a:p>
            <a:fld id="{37B173A9-6A78-4E49-A81F-62543D8BFE2B}" type="datetimeFigureOut">
              <a:rPr lang="en-US" smtClean="0"/>
              <a:t>7/23/18</a:t>
            </a:fld>
            <a:endParaRPr lang="en-US"/>
          </a:p>
        </p:txBody>
      </p:sp>
      <p:sp>
        <p:nvSpPr>
          <p:cNvPr id="5" name="Footer Placeholder 4">
            <a:extLst>
              <a:ext uri="{FF2B5EF4-FFF2-40B4-BE49-F238E27FC236}">
                <a16:creationId xmlns:a16="http://schemas.microsoft.com/office/drawing/2014/main" id="{05CABA8C-DA13-364E-A4AF-9CC47F883A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7D728E-F327-8344-B3EB-2D1B8223B501}"/>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4067486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34BF4-F39E-1F48-95B4-F942E82786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4BC620-E2B0-D242-BD0E-69C6384F51A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814CC9-E4B5-6743-B644-18C69D784C1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05BBB8-936D-F640-A614-9F390A757355}"/>
              </a:ext>
            </a:extLst>
          </p:cNvPr>
          <p:cNvSpPr>
            <a:spLocks noGrp="1"/>
          </p:cNvSpPr>
          <p:nvPr>
            <p:ph type="dt" sz="half" idx="10"/>
          </p:nvPr>
        </p:nvSpPr>
        <p:spPr/>
        <p:txBody>
          <a:bodyPr/>
          <a:lstStyle/>
          <a:p>
            <a:fld id="{37B173A9-6A78-4E49-A81F-62543D8BFE2B}" type="datetimeFigureOut">
              <a:rPr lang="en-US" smtClean="0"/>
              <a:t>7/23/18</a:t>
            </a:fld>
            <a:endParaRPr lang="en-US"/>
          </a:p>
        </p:txBody>
      </p:sp>
      <p:sp>
        <p:nvSpPr>
          <p:cNvPr id="6" name="Footer Placeholder 5">
            <a:extLst>
              <a:ext uri="{FF2B5EF4-FFF2-40B4-BE49-F238E27FC236}">
                <a16:creationId xmlns:a16="http://schemas.microsoft.com/office/drawing/2014/main" id="{3732BA3E-441E-3E4A-AACC-A619CFD57C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532D44-11F5-B342-87AC-0BEC2A32FA7E}"/>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2870430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2F78A-6D2C-FF49-9776-8EE4637975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49F14D-81C2-A049-8526-1A06A97E70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1C5B761-920F-B148-9C39-DE2EA741412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C75EEE-CB9B-354A-8D9D-B1130D0F50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31FFAF4-4E63-D247-BA6B-FA4DA9F85C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BD33F8-971E-E64D-B222-11AE0AF94A38}"/>
              </a:ext>
            </a:extLst>
          </p:cNvPr>
          <p:cNvSpPr>
            <a:spLocks noGrp="1"/>
          </p:cNvSpPr>
          <p:nvPr>
            <p:ph type="dt" sz="half" idx="10"/>
          </p:nvPr>
        </p:nvSpPr>
        <p:spPr/>
        <p:txBody>
          <a:bodyPr/>
          <a:lstStyle/>
          <a:p>
            <a:fld id="{37B173A9-6A78-4E49-A81F-62543D8BFE2B}" type="datetimeFigureOut">
              <a:rPr lang="en-US" smtClean="0"/>
              <a:t>7/23/18</a:t>
            </a:fld>
            <a:endParaRPr lang="en-US"/>
          </a:p>
        </p:txBody>
      </p:sp>
      <p:sp>
        <p:nvSpPr>
          <p:cNvPr id="8" name="Footer Placeholder 7">
            <a:extLst>
              <a:ext uri="{FF2B5EF4-FFF2-40B4-BE49-F238E27FC236}">
                <a16:creationId xmlns:a16="http://schemas.microsoft.com/office/drawing/2014/main" id="{648B99E6-205C-604A-B13F-ED3AE1E436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3BCECD-82D8-3741-B14A-076598F2399F}"/>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119249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91B40-2FA3-F746-B8E5-FDB573942A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E0B9EF-DD21-364F-8127-D70D5FAFA6B1}"/>
              </a:ext>
            </a:extLst>
          </p:cNvPr>
          <p:cNvSpPr>
            <a:spLocks noGrp="1"/>
          </p:cNvSpPr>
          <p:nvPr>
            <p:ph type="dt" sz="half" idx="10"/>
          </p:nvPr>
        </p:nvSpPr>
        <p:spPr/>
        <p:txBody>
          <a:bodyPr/>
          <a:lstStyle/>
          <a:p>
            <a:fld id="{37B173A9-6A78-4E49-A81F-62543D8BFE2B}" type="datetimeFigureOut">
              <a:rPr lang="en-US" smtClean="0"/>
              <a:t>7/23/18</a:t>
            </a:fld>
            <a:endParaRPr lang="en-US"/>
          </a:p>
        </p:txBody>
      </p:sp>
      <p:sp>
        <p:nvSpPr>
          <p:cNvPr id="4" name="Footer Placeholder 3">
            <a:extLst>
              <a:ext uri="{FF2B5EF4-FFF2-40B4-BE49-F238E27FC236}">
                <a16:creationId xmlns:a16="http://schemas.microsoft.com/office/drawing/2014/main" id="{89A90306-CD5A-7948-A054-E80A1148F8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7C64F9-D5DD-2B43-ADDE-462F53D6359F}"/>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3727212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1183BE-0B52-5B4A-BCBF-FF61742AB677}"/>
              </a:ext>
            </a:extLst>
          </p:cNvPr>
          <p:cNvSpPr>
            <a:spLocks noGrp="1"/>
          </p:cNvSpPr>
          <p:nvPr>
            <p:ph type="dt" sz="half" idx="10"/>
          </p:nvPr>
        </p:nvSpPr>
        <p:spPr/>
        <p:txBody>
          <a:bodyPr/>
          <a:lstStyle/>
          <a:p>
            <a:fld id="{37B173A9-6A78-4E49-A81F-62543D8BFE2B}" type="datetimeFigureOut">
              <a:rPr lang="en-US" smtClean="0"/>
              <a:t>7/23/18</a:t>
            </a:fld>
            <a:endParaRPr lang="en-US"/>
          </a:p>
        </p:txBody>
      </p:sp>
      <p:sp>
        <p:nvSpPr>
          <p:cNvPr id="3" name="Footer Placeholder 2">
            <a:extLst>
              <a:ext uri="{FF2B5EF4-FFF2-40B4-BE49-F238E27FC236}">
                <a16:creationId xmlns:a16="http://schemas.microsoft.com/office/drawing/2014/main" id="{D88F3E3E-55CF-A94C-A6BA-4BB153F778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2B88C9-4706-1E4D-87EA-DEFBF5A5888A}"/>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3651219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3C36C-FF46-3D44-824E-0AA8BBB0F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943A8B-A052-0241-BCF5-978CAFD73C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A1D128-8D7F-C94E-B15E-97209C19F7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5D2E912-62BF-3746-B355-C7344DB7A063}"/>
              </a:ext>
            </a:extLst>
          </p:cNvPr>
          <p:cNvSpPr>
            <a:spLocks noGrp="1"/>
          </p:cNvSpPr>
          <p:nvPr>
            <p:ph type="dt" sz="half" idx="10"/>
          </p:nvPr>
        </p:nvSpPr>
        <p:spPr/>
        <p:txBody>
          <a:bodyPr/>
          <a:lstStyle/>
          <a:p>
            <a:fld id="{37B173A9-6A78-4E49-A81F-62543D8BFE2B}" type="datetimeFigureOut">
              <a:rPr lang="en-US" smtClean="0"/>
              <a:t>7/23/18</a:t>
            </a:fld>
            <a:endParaRPr lang="en-US"/>
          </a:p>
        </p:txBody>
      </p:sp>
      <p:sp>
        <p:nvSpPr>
          <p:cNvPr id="6" name="Footer Placeholder 5">
            <a:extLst>
              <a:ext uri="{FF2B5EF4-FFF2-40B4-BE49-F238E27FC236}">
                <a16:creationId xmlns:a16="http://schemas.microsoft.com/office/drawing/2014/main" id="{87EBFF30-70CC-F04B-8FC2-39141AA827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2D1E-1FB7-D342-AE1B-43D4EAFEF36C}"/>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3815026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7C0AD-67AB-614C-85EE-2364B05765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CBEF18-21B6-7649-889D-8C827919DF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575DFC-FF37-F948-881F-E3D876EA55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9E064D-977E-7241-B448-7A23CCE1086F}"/>
              </a:ext>
            </a:extLst>
          </p:cNvPr>
          <p:cNvSpPr>
            <a:spLocks noGrp="1"/>
          </p:cNvSpPr>
          <p:nvPr>
            <p:ph type="dt" sz="half" idx="10"/>
          </p:nvPr>
        </p:nvSpPr>
        <p:spPr/>
        <p:txBody>
          <a:bodyPr/>
          <a:lstStyle/>
          <a:p>
            <a:fld id="{37B173A9-6A78-4E49-A81F-62543D8BFE2B}" type="datetimeFigureOut">
              <a:rPr lang="en-US" smtClean="0"/>
              <a:t>7/23/18</a:t>
            </a:fld>
            <a:endParaRPr lang="en-US"/>
          </a:p>
        </p:txBody>
      </p:sp>
      <p:sp>
        <p:nvSpPr>
          <p:cNvPr id="6" name="Footer Placeholder 5">
            <a:extLst>
              <a:ext uri="{FF2B5EF4-FFF2-40B4-BE49-F238E27FC236}">
                <a16:creationId xmlns:a16="http://schemas.microsoft.com/office/drawing/2014/main" id="{A575C24E-3A7A-9C49-A5DD-709744553F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E513E8-8209-B243-8274-95505DDA70B5}"/>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1574033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F9596D-8EC6-4A4D-8E97-DBE1172466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1B6015-81CF-7945-80C2-499436D761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2BE9E1-2824-DE49-B4F5-5C09A852B5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B173A9-6A78-4E49-A81F-62543D8BFE2B}" type="datetimeFigureOut">
              <a:rPr lang="en-US" smtClean="0"/>
              <a:t>7/23/18</a:t>
            </a:fld>
            <a:endParaRPr lang="en-US"/>
          </a:p>
        </p:txBody>
      </p:sp>
      <p:sp>
        <p:nvSpPr>
          <p:cNvPr id="5" name="Footer Placeholder 4">
            <a:extLst>
              <a:ext uri="{FF2B5EF4-FFF2-40B4-BE49-F238E27FC236}">
                <a16:creationId xmlns:a16="http://schemas.microsoft.com/office/drawing/2014/main" id="{F5648D46-01AA-6D41-84D8-2FB7658146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8F3380-6EC4-784D-834F-1039B4387D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CD8DB9-FC49-E148-9FBC-D132622D38B0}" type="slidenum">
              <a:rPr lang="en-US" smtClean="0"/>
              <a:t>‹#›</a:t>
            </a:fld>
            <a:endParaRPr lang="en-US"/>
          </a:p>
        </p:txBody>
      </p:sp>
    </p:spTree>
    <p:extLst>
      <p:ext uri="{BB962C8B-B14F-4D97-AF65-F5344CB8AC3E}">
        <p14:creationId xmlns:p14="http://schemas.microsoft.com/office/powerpoint/2010/main" val="996931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5.tiff"/><Relationship Id="rId2" Type="http://schemas.openxmlformats.org/officeDocument/2006/relationships/image" Target="../media/image12.tiff"/><Relationship Id="rId1" Type="http://schemas.openxmlformats.org/officeDocument/2006/relationships/slideLayout" Target="../slideLayouts/slideLayout7.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1.tiff"/></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7.xml"/><Relationship Id="rId4" Type="http://schemas.openxmlformats.org/officeDocument/2006/relationships/image" Target="../media/image18.tiff"/></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4.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oo.gl/images/x2PZXP" TargetMode="External"/><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anaconda.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irkernel.github.io/installation" TargetMode="External"/><Relationship Id="rId4" Type="http://schemas.openxmlformats.org/officeDocument/2006/relationships/hyperlink" Target="http://www.jupyter.org/documentati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55F6A-578F-574A-A43E-6A5807433DEB}"/>
              </a:ext>
            </a:extLst>
          </p:cNvPr>
          <p:cNvSpPr>
            <a:spLocks noGrp="1"/>
          </p:cNvSpPr>
          <p:nvPr>
            <p:ph type="ctrTitle"/>
          </p:nvPr>
        </p:nvSpPr>
        <p:spPr>
          <a:xfrm>
            <a:off x="998220" y="1122363"/>
            <a:ext cx="9928860" cy="2387600"/>
          </a:xfrm>
        </p:spPr>
        <p:txBody>
          <a:bodyPr>
            <a:normAutofit fontScale="90000"/>
          </a:bodyPr>
          <a:lstStyle/>
          <a:p>
            <a:r>
              <a:rPr lang="en-US" b="1" dirty="0"/>
              <a:t>Reproducible quantitative proteomics analyses using </a:t>
            </a:r>
            <a:r>
              <a:rPr lang="en-US" b="1" dirty="0" err="1"/>
              <a:t>Jupyter</a:t>
            </a:r>
            <a:r>
              <a:rPr lang="en-US" b="1" dirty="0"/>
              <a:t> notebooks and R</a:t>
            </a:r>
          </a:p>
        </p:txBody>
      </p:sp>
      <p:sp>
        <p:nvSpPr>
          <p:cNvPr id="3" name="Subtitle 2">
            <a:extLst>
              <a:ext uri="{FF2B5EF4-FFF2-40B4-BE49-F238E27FC236}">
                <a16:creationId xmlns:a16="http://schemas.microsoft.com/office/drawing/2014/main" id="{8A222C0E-7651-E045-BFAF-065CC6B88948}"/>
              </a:ext>
            </a:extLst>
          </p:cNvPr>
          <p:cNvSpPr>
            <a:spLocks noGrp="1"/>
          </p:cNvSpPr>
          <p:nvPr>
            <p:ph type="subTitle" idx="1"/>
          </p:nvPr>
        </p:nvSpPr>
        <p:spPr>
          <a:xfrm>
            <a:off x="1513840" y="3977958"/>
            <a:ext cx="9144000" cy="1655762"/>
          </a:xfrm>
        </p:spPr>
        <p:txBody>
          <a:bodyPr>
            <a:noAutofit/>
          </a:bodyPr>
          <a:lstStyle/>
          <a:p>
            <a:r>
              <a:rPr lang="en-US" sz="3200" dirty="0"/>
              <a:t>Phillip Wilmarth</a:t>
            </a:r>
          </a:p>
          <a:p>
            <a:r>
              <a:rPr lang="en-US" sz="3200" dirty="0"/>
              <a:t>Proteomics Core, OHSU</a:t>
            </a:r>
          </a:p>
          <a:p>
            <a:r>
              <a:rPr lang="en-US" sz="3200" dirty="0"/>
              <a:t>2018 Cascadia Proteomics Symposium</a:t>
            </a:r>
          </a:p>
        </p:txBody>
      </p:sp>
    </p:spTree>
    <p:extLst>
      <p:ext uri="{BB962C8B-B14F-4D97-AF65-F5344CB8AC3E}">
        <p14:creationId xmlns:p14="http://schemas.microsoft.com/office/powerpoint/2010/main" val="1632686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B5C5CA-B18A-1D4C-8013-8323724F8EB9}"/>
              </a:ext>
            </a:extLst>
          </p:cNvPr>
          <p:cNvPicPr>
            <a:picLocks noChangeAspect="1"/>
          </p:cNvPicPr>
          <p:nvPr/>
        </p:nvPicPr>
        <p:blipFill>
          <a:blip r:embed="rId2"/>
          <a:stretch>
            <a:fillRect/>
          </a:stretch>
        </p:blipFill>
        <p:spPr>
          <a:xfrm>
            <a:off x="5603769" y="0"/>
            <a:ext cx="5985670" cy="6858000"/>
          </a:xfrm>
          <a:prstGeom prst="rect">
            <a:avLst/>
          </a:prstGeom>
        </p:spPr>
      </p:pic>
      <p:sp>
        <p:nvSpPr>
          <p:cNvPr id="3" name="TextBox 2">
            <a:extLst>
              <a:ext uri="{FF2B5EF4-FFF2-40B4-BE49-F238E27FC236}">
                <a16:creationId xmlns:a16="http://schemas.microsoft.com/office/drawing/2014/main" id="{FB38B488-A880-F841-8D6C-91D4938CDCBB}"/>
              </a:ext>
            </a:extLst>
          </p:cNvPr>
          <p:cNvSpPr txBox="1"/>
          <p:nvPr/>
        </p:nvSpPr>
        <p:spPr>
          <a:xfrm>
            <a:off x="727787" y="466531"/>
            <a:ext cx="4254759" cy="2308324"/>
          </a:xfrm>
          <a:prstGeom prst="rect">
            <a:avLst/>
          </a:prstGeom>
          <a:noFill/>
        </p:spPr>
        <p:txBody>
          <a:bodyPr wrap="square" rtlCol="0">
            <a:spAutoFit/>
          </a:bodyPr>
          <a:lstStyle/>
          <a:p>
            <a:r>
              <a:rPr lang="en-US" sz="4800" dirty="0"/>
              <a:t>Notebooks are a linear collection of cells</a:t>
            </a:r>
          </a:p>
        </p:txBody>
      </p:sp>
    </p:spTree>
    <p:extLst>
      <p:ext uri="{BB962C8B-B14F-4D97-AF65-F5344CB8AC3E}">
        <p14:creationId xmlns:p14="http://schemas.microsoft.com/office/powerpoint/2010/main" val="1523751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2D957-0587-3A4E-89CC-F9A58EB4C4EF}"/>
              </a:ext>
            </a:extLst>
          </p:cNvPr>
          <p:cNvSpPr>
            <a:spLocks noGrp="1"/>
          </p:cNvSpPr>
          <p:nvPr>
            <p:ph type="title"/>
          </p:nvPr>
        </p:nvSpPr>
        <p:spPr/>
        <p:txBody>
          <a:bodyPr>
            <a:normAutofit/>
          </a:bodyPr>
          <a:lstStyle/>
          <a:p>
            <a:r>
              <a:rPr lang="en-US" sz="4800" b="1" dirty="0"/>
              <a:t>Pictures </a:t>
            </a:r>
            <a:r>
              <a:rPr lang="en-US" sz="4800" b="1" u="sng" dirty="0"/>
              <a:t>are</a:t>
            </a:r>
            <a:r>
              <a:rPr lang="en-US" sz="4800" b="1" dirty="0"/>
              <a:t> worth a thousand words</a:t>
            </a:r>
          </a:p>
        </p:txBody>
      </p:sp>
      <p:sp>
        <p:nvSpPr>
          <p:cNvPr id="3" name="Content Placeholder 2">
            <a:extLst>
              <a:ext uri="{FF2B5EF4-FFF2-40B4-BE49-F238E27FC236}">
                <a16:creationId xmlns:a16="http://schemas.microsoft.com/office/drawing/2014/main" id="{0A14A541-A9CA-4F45-932F-5CDB3341858E}"/>
              </a:ext>
            </a:extLst>
          </p:cNvPr>
          <p:cNvSpPr>
            <a:spLocks noGrp="1"/>
          </p:cNvSpPr>
          <p:nvPr>
            <p:ph idx="1"/>
          </p:nvPr>
        </p:nvSpPr>
        <p:spPr>
          <a:xfrm>
            <a:off x="838200" y="2099945"/>
            <a:ext cx="10515600" cy="4351338"/>
          </a:xfrm>
        </p:spPr>
        <p:txBody>
          <a:bodyPr>
            <a:normAutofit/>
          </a:bodyPr>
          <a:lstStyle/>
          <a:p>
            <a:pPr>
              <a:spcAft>
                <a:spcPts val="1000"/>
              </a:spcAft>
            </a:pPr>
            <a:r>
              <a:rPr lang="en-US" sz="3600" dirty="0"/>
              <a:t>R and ggplot2 are very powerful for data visualization</a:t>
            </a:r>
          </a:p>
          <a:p>
            <a:pPr>
              <a:spcAft>
                <a:spcPts val="1000"/>
              </a:spcAft>
            </a:pPr>
            <a:r>
              <a:rPr lang="en-US" sz="3600" dirty="0"/>
              <a:t>TMT labeling of same digest in 6 dilutions </a:t>
            </a:r>
          </a:p>
          <a:p>
            <a:pPr marL="457200" lvl="1" indent="0">
              <a:spcAft>
                <a:spcPts val="1000"/>
              </a:spcAft>
              <a:buNone/>
            </a:pPr>
            <a:r>
              <a:rPr lang="en-US" sz="3200" dirty="0"/>
              <a:t>  25 : 20 : 15 : 10 : 5 : 2.5</a:t>
            </a:r>
          </a:p>
          <a:p>
            <a:pPr>
              <a:spcAft>
                <a:spcPts val="1000"/>
              </a:spcAft>
            </a:pPr>
            <a:r>
              <a:rPr lang="en-US" sz="3600" dirty="0"/>
              <a:t>Comparisons at PSM, peptide, protein levels</a:t>
            </a:r>
          </a:p>
          <a:p>
            <a:pPr>
              <a:spcAft>
                <a:spcPts val="1000"/>
              </a:spcAft>
            </a:pPr>
            <a:r>
              <a:rPr lang="en-US" sz="3600" dirty="0"/>
              <a:t>https://</a:t>
            </a:r>
            <a:r>
              <a:rPr lang="en-US" sz="3600" dirty="0" err="1"/>
              <a:t>github.com</a:t>
            </a:r>
            <a:r>
              <a:rPr lang="en-US" sz="3600" dirty="0"/>
              <a:t>/</a:t>
            </a:r>
            <a:r>
              <a:rPr lang="en-US" sz="3600" dirty="0" err="1"/>
              <a:t>pwilmart</a:t>
            </a:r>
            <a:r>
              <a:rPr lang="en-US" sz="3600" dirty="0"/>
              <a:t>/</a:t>
            </a:r>
            <a:r>
              <a:rPr lang="en-US" sz="3600" dirty="0" err="1"/>
              <a:t>TMT_analysis_examples</a:t>
            </a:r>
            <a:endParaRPr lang="en-US" sz="3600" dirty="0"/>
          </a:p>
        </p:txBody>
      </p:sp>
    </p:spTree>
    <p:extLst>
      <p:ext uri="{BB962C8B-B14F-4D97-AF65-F5344CB8AC3E}">
        <p14:creationId xmlns:p14="http://schemas.microsoft.com/office/powerpoint/2010/main" val="3081273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B31054-DA76-0641-B6D6-A0A272E53B5A}"/>
              </a:ext>
            </a:extLst>
          </p:cNvPr>
          <p:cNvPicPr>
            <a:picLocks noChangeAspect="1"/>
          </p:cNvPicPr>
          <p:nvPr/>
        </p:nvPicPr>
        <p:blipFill>
          <a:blip r:embed="rId2"/>
          <a:stretch>
            <a:fillRect/>
          </a:stretch>
        </p:blipFill>
        <p:spPr>
          <a:xfrm>
            <a:off x="4678038" y="0"/>
            <a:ext cx="5929644" cy="6858000"/>
          </a:xfrm>
          <a:prstGeom prst="rect">
            <a:avLst/>
          </a:prstGeom>
        </p:spPr>
      </p:pic>
      <p:sp>
        <p:nvSpPr>
          <p:cNvPr id="4" name="TextBox 3">
            <a:extLst>
              <a:ext uri="{FF2B5EF4-FFF2-40B4-BE49-F238E27FC236}">
                <a16:creationId xmlns:a16="http://schemas.microsoft.com/office/drawing/2014/main" id="{7578FB3F-AD78-FA46-9653-50605246F77D}"/>
              </a:ext>
            </a:extLst>
          </p:cNvPr>
          <p:cNvSpPr txBox="1"/>
          <p:nvPr/>
        </p:nvSpPr>
        <p:spPr>
          <a:xfrm>
            <a:off x="1264920" y="777240"/>
            <a:ext cx="2214068" cy="646331"/>
          </a:xfrm>
          <a:prstGeom prst="rect">
            <a:avLst/>
          </a:prstGeom>
          <a:noFill/>
        </p:spPr>
        <p:txBody>
          <a:bodyPr wrap="none" rtlCol="0">
            <a:spAutoFit/>
          </a:bodyPr>
          <a:lstStyle/>
          <a:p>
            <a:r>
              <a:rPr lang="en-US" sz="3600" dirty="0"/>
              <a:t>Markdown</a:t>
            </a:r>
          </a:p>
        </p:txBody>
      </p:sp>
      <p:sp>
        <p:nvSpPr>
          <p:cNvPr id="5" name="TextBox 4">
            <a:extLst>
              <a:ext uri="{FF2B5EF4-FFF2-40B4-BE49-F238E27FC236}">
                <a16:creationId xmlns:a16="http://schemas.microsoft.com/office/drawing/2014/main" id="{7D2C8886-4663-EB49-986B-71CF3A89884D}"/>
              </a:ext>
            </a:extLst>
          </p:cNvPr>
          <p:cNvSpPr txBox="1"/>
          <p:nvPr/>
        </p:nvSpPr>
        <p:spPr>
          <a:xfrm>
            <a:off x="1798720" y="1645920"/>
            <a:ext cx="1146469" cy="646331"/>
          </a:xfrm>
          <a:prstGeom prst="rect">
            <a:avLst/>
          </a:prstGeom>
          <a:noFill/>
        </p:spPr>
        <p:txBody>
          <a:bodyPr wrap="none" rtlCol="0">
            <a:spAutoFit/>
          </a:bodyPr>
          <a:lstStyle/>
          <a:p>
            <a:pPr algn="ctr"/>
            <a:r>
              <a:rPr lang="en-US" sz="3600" dirty="0"/>
              <a:t>Code</a:t>
            </a:r>
          </a:p>
        </p:txBody>
      </p:sp>
      <p:sp>
        <p:nvSpPr>
          <p:cNvPr id="6" name="TextBox 5">
            <a:extLst>
              <a:ext uri="{FF2B5EF4-FFF2-40B4-BE49-F238E27FC236}">
                <a16:creationId xmlns:a16="http://schemas.microsoft.com/office/drawing/2014/main" id="{F87DD8FE-A50B-DC4F-9366-808DFBE0EC35}"/>
              </a:ext>
            </a:extLst>
          </p:cNvPr>
          <p:cNvSpPr txBox="1"/>
          <p:nvPr/>
        </p:nvSpPr>
        <p:spPr>
          <a:xfrm>
            <a:off x="1518127" y="3855720"/>
            <a:ext cx="1524776" cy="646331"/>
          </a:xfrm>
          <a:prstGeom prst="rect">
            <a:avLst/>
          </a:prstGeom>
          <a:noFill/>
        </p:spPr>
        <p:txBody>
          <a:bodyPr wrap="none" rtlCol="0">
            <a:spAutoFit/>
          </a:bodyPr>
          <a:lstStyle/>
          <a:p>
            <a:pPr algn="ctr"/>
            <a:r>
              <a:rPr lang="en-US" sz="3600" dirty="0"/>
              <a:t>Output</a:t>
            </a:r>
          </a:p>
        </p:txBody>
      </p:sp>
      <p:cxnSp>
        <p:nvCxnSpPr>
          <p:cNvPr id="8" name="Straight Arrow Connector 7">
            <a:extLst>
              <a:ext uri="{FF2B5EF4-FFF2-40B4-BE49-F238E27FC236}">
                <a16:creationId xmlns:a16="http://schemas.microsoft.com/office/drawing/2014/main" id="{0239ACA3-03F6-B941-A217-EC7D1222D0DF}"/>
              </a:ext>
            </a:extLst>
          </p:cNvPr>
          <p:cNvCxnSpPr/>
          <p:nvPr/>
        </p:nvCxnSpPr>
        <p:spPr>
          <a:xfrm>
            <a:off x="3695700" y="1130885"/>
            <a:ext cx="155448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3C40D12-AE4A-D640-A35B-C22FF5E80AE0}"/>
              </a:ext>
            </a:extLst>
          </p:cNvPr>
          <p:cNvCxnSpPr>
            <a:cxnSpLocks/>
          </p:cNvCxnSpPr>
          <p:nvPr/>
        </p:nvCxnSpPr>
        <p:spPr>
          <a:xfrm flipV="1">
            <a:off x="3177540" y="1969085"/>
            <a:ext cx="2133600" cy="31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030B77C-3C27-C14C-9761-ACC4EEC2B7B0}"/>
              </a:ext>
            </a:extLst>
          </p:cNvPr>
          <p:cNvCxnSpPr>
            <a:cxnSpLocks/>
          </p:cNvCxnSpPr>
          <p:nvPr/>
        </p:nvCxnSpPr>
        <p:spPr>
          <a:xfrm flipV="1">
            <a:off x="3175153" y="4247465"/>
            <a:ext cx="2133600" cy="31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686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18AA39-2EF9-5B40-A13D-7660CEB25C08}"/>
              </a:ext>
            </a:extLst>
          </p:cNvPr>
          <p:cNvPicPr>
            <a:picLocks noChangeAspect="1"/>
          </p:cNvPicPr>
          <p:nvPr/>
        </p:nvPicPr>
        <p:blipFill>
          <a:blip r:embed="rId2"/>
          <a:stretch>
            <a:fillRect/>
          </a:stretch>
        </p:blipFill>
        <p:spPr>
          <a:xfrm>
            <a:off x="835090" y="696686"/>
            <a:ext cx="5334000" cy="5334000"/>
          </a:xfrm>
          <a:prstGeom prst="rect">
            <a:avLst/>
          </a:prstGeom>
        </p:spPr>
      </p:pic>
      <p:pic>
        <p:nvPicPr>
          <p:cNvPr id="3" name="Picture 2">
            <a:extLst>
              <a:ext uri="{FF2B5EF4-FFF2-40B4-BE49-F238E27FC236}">
                <a16:creationId xmlns:a16="http://schemas.microsoft.com/office/drawing/2014/main" id="{9AC72083-C28B-FD49-AF09-BF6EF6CD32A7}"/>
              </a:ext>
            </a:extLst>
          </p:cNvPr>
          <p:cNvPicPr>
            <a:picLocks noChangeAspect="1"/>
          </p:cNvPicPr>
          <p:nvPr/>
        </p:nvPicPr>
        <p:blipFill>
          <a:blip r:embed="rId3"/>
          <a:stretch>
            <a:fillRect/>
          </a:stretch>
        </p:blipFill>
        <p:spPr>
          <a:xfrm>
            <a:off x="6461449" y="696686"/>
            <a:ext cx="5334000" cy="5334000"/>
          </a:xfrm>
          <a:prstGeom prst="rect">
            <a:avLst/>
          </a:prstGeom>
        </p:spPr>
      </p:pic>
    </p:spTree>
    <p:extLst>
      <p:ext uri="{BB962C8B-B14F-4D97-AF65-F5344CB8AC3E}">
        <p14:creationId xmlns:p14="http://schemas.microsoft.com/office/powerpoint/2010/main" val="3575461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649F52-6B57-7548-B91E-B06B155E0970}"/>
              </a:ext>
            </a:extLst>
          </p:cNvPr>
          <p:cNvPicPr>
            <a:picLocks noChangeAspect="1"/>
          </p:cNvPicPr>
          <p:nvPr/>
        </p:nvPicPr>
        <p:blipFill>
          <a:blip r:embed="rId2"/>
          <a:stretch>
            <a:fillRect/>
          </a:stretch>
        </p:blipFill>
        <p:spPr>
          <a:xfrm>
            <a:off x="4539341" y="230151"/>
            <a:ext cx="3200400" cy="3200400"/>
          </a:xfrm>
          <a:prstGeom prst="rect">
            <a:avLst/>
          </a:prstGeom>
        </p:spPr>
      </p:pic>
      <p:pic>
        <p:nvPicPr>
          <p:cNvPr id="3" name="Picture 2">
            <a:extLst>
              <a:ext uri="{FF2B5EF4-FFF2-40B4-BE49-F238E27FC236}">
                <a16:creationId xmlns:a16="http://schemas.microsoft.com/office/drawing/2014/main" id="{14848DFC-6BE8-144A-8C76-997F13138B93}"/>
              </a:ext>
            </a:extLst>
          </p:cNvPr>
          <p:cNvPicPr>
            <a:picLocks noChangeAspect="1"/>
          </p:cNvPicPr>
          <p:nvPr/>
        </p:nvPicPr>
        <p:blipFill>
          <a:blip r:embed="rId3"/>
          <a:stretch>
            <a:fillRect/>
          </a:stretch>
        </p:blipFill>
        <p:spPr>
          <a:xfrm>
            <a:off x="965716" y="230151"/>
            <a:ext cx="3200400" cy="3200400"/>
          </a:xfrm>
          <a:prstGeom prst="rect">
            <a:avLst/>
          </a:prstGeom>
        </p:spPr>
      </p:pic>
      <p:pic>
        <p:nvPicPr>
          <p:cNvPr id="4" name="Picture 3">
            <a:extLst>
              <a:ext uri="{FF2B5EF4-FFF2-40B4-BE49-F238E27FC236}">
                <a16:creationId xmlns:a16="http://schemas.microsoft.com/office/drawing/2014/main" id="{326FF655-C7DC-104C-AD96-6616354403A1}"/>
              </a:ext>
            </a:extLst>
          </p:cNvPr>
          <p:cNvPicPr>
            <a:picLocks noChangeAspect="1"/>
          </p:cNvPicPr>
          <p:nvPr/>
        </p:nvPicPr>
        <p:blipFill>
          <a:blip r:embed="rId4"/>
          <a:stretch>
            <a:fillRect/>
          </a:stretch>
        </p:blipFill>
        <p:spPr>
          <a:xfrm>
            <a:off x="965716" y="3449213"/>
            <a:ext cx="3200400" cy="3200400"/>
          </a:xfrm>
          <a:prstGeom prst="rect">
            <a:avLst/>
          </a:prstGeom>
        </p:spPr>
      </p:pic>
      <p:pic>
        <p:nvPicPr>
          <p:cNvPr id="5" name="Picture 4">
            <a:extLst>
              <a:ext uri="{FF2B5EF4-FFF2-40B4-BE49-F238E27FC236}">
                <a16:creationId xmlns:a16="http://schemas.microsoft.com/office/drawing/2014/main" id="{04F5FF5B-B950-9E4C-8661-8B268C9DF346}"/>
              </a:ext>
            </a:extLst>
          </p:cNvPr>
          <p:cNvPicPr>
            <a:picLocks noChangeAspect="1"/>
          </p:cNvPicPr>
          <p:nvPr/>
        </p:nvPicPr>
        <p:blipFill>
          <a:blip r:embed="rId5"/>
          <a:stretch>
            <a:fillRect/>
          </a:stretch>
        </p:blipFill>
        <p:spPr>
          <a:xfrm>
            <a:off x="4558002" y="3449213"/>
            <a:ext cx="3200400" cy="3200400"/>
          </a:xfrm>
          <a:prstGeom prst="rect">
            <a:avLst/>
          </a:prstGeom>
        </p:spPr>
      </p:pic>
      <p:pic>
        <p:nvPicPr>
          <p:cNvPr id="6" name="Picture 5">
            <a:extLst>
              <a:ext uri="{FF2B5EF4-FFF2-40B4-BE49-F238E27FC236}">
                <a16:creationId xmlns:a16="http://schemas.microsoft.com/office/drawing/2014/main" id="{73E975AD-539A-2F47-8DB2-D2880FFE4AAE}"/>
              </a:ext>
            </a:extLst>
          </p:cNvPr>
          <p:cNvPicPr>
            <a:picLocks noChangeAspect="1"/>
          </p:cNvPicPr>
          <p:nvPr/>
        </p:nvPicPr>
        <p:blipFill>
          <a:blip r:embed="rId6"/>
          <a:stretch>
            <a:fillRect/>
          </a:stretch>
        </p:blipFill>
        <p:spPr>
          <a:xfrm>
            <a:off x="8150288" y="248813"/>
            <a:ext cx="3200400" cy="3200400"/>
          </a:xfrm>
          <a:prstGeom prst="rect">
            <a:avLst/>
          </a:prstGeom>
        </p:spPr>
      </p:pic>
      <p:pic>
        <p:nvPicPr>
          <p:cNvPr id="7" name="Picture 6">
            <a:extLst>
              <a:ext uri="{FF2B5EF4-FFF2-40B4-BE49-F238E27FC236}">
                <a16:creationId xmlns:a16="http://schemas.microsoft.com/office/drawing/2014/main" id="{243A5E4E-94C0-6F46-ACB4-8DEC642DD04C}"/>
              </a:ext>
            </a:extLst>
          </p:cNvPr>
          <p:cNvPicPr>
            <a:picLocks noChangeAspect="1"/>
          </p:cNvPicPr>
          <p:nvPr/>
        </p:nvPicPr>
        <p:blipFill>
          <a:blip r:embed="rId7"/>
          <a:stretch>
            <a:fillRect/>
          </a:stretch>
        </p:blipFill>
        <p:spPr>
          <a:xfrm>
            <a:off x="8150288" y="3449213"/>
            <a:ext cx="3200400" cy="3200400"/>
          </a:xfrm>
          <a:prstGeom prst="rect">
            <a:avLst/>
          </a:prstGeom>
        </p:spPr>
      </p:pic>
    </p:spTree>
    <p:extLst>
      <p:ext uri="{BB962C8B-B14F-4D97-AF65-F5344CB8AC3E}">
        <p14:creationId xmlns:p14="http://schemas.microsoft.com/office/powerpoint/2010/main" val="463172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B864EC-6FB9-1D41-97B2-70CBBC0D8474}"/>
              </a:ext>
            </a:extLst>
          </p:cNvPr>
          <p:cNvPicPr>
            <a:picLocks noChangeAspect="1"/>
          </p:cNvPicPr>
          <p:nvPr/>
        </p:nvPicPr>
        <p:blipFill>
          <a:blip r:embed="rId2"/>
          <a:stretch>
            <a:fillRect/>
          </a:stretch>
        </p:blipFill>
        <p:spPr>
          <a:xfrm>
            <a:off x="116634" y="2541037"/>
            <a:ext cx="4267200" cy="4267200"/>
          </a:xfrm>
          <a:prstGeom prst="rect">
            <a:avLst/>
          </a:prstGeom>
        </p:spPr>
      </p:pic>
      <p:pic>
        <p:nvPicPr>
          <p:cNvPr id="3" name="Picture 2">
            <a:extLst>
              <a:ext uri="{FF2B5EF4-FFF2-40B4-BE49-F238E27FC236}">
                <a16:creationId xmlns:a16="http://schemas.microsoft.com/office/drawing/2014/main" id="{32253CAD-4661-D44C-92B2-E7BD83A6556E}"/>
              </a:ext>
            </a:extLst>
          </p:cNvPr>
          <p:cNvPicPr>
            <a:picLocks noChangeAspect="1"/>
          </p:cNvPicPr>
          <p:nvPr/>
        </p:nvPicPr>
        <p:blipFill>
          <a:blip r:embed="rId3"/>
          <a:stretch>
            <a:fillRect/>
          </a:stretch>
        </p:blipFill>
        <p:spPr>
          <a:xfrm>
            <a:off x="3951514" y="24871"/>
            <a:ext cx="4267200" cy="4267200"/>
          </a:xfrm>
          <a:prstGeom prst="rect">
            <a:avLst/>
          </a:prstGeom>
        </p:spPr>
      </p:pic>
      <p:pic>
        <p:nvPicPr>
          <p:cNvPr id="4" name="Picture 3">
            <a:extLst>
              <a:ext uri="{FF2B5EF4-FFF2-40B4-BE49-F238E27FC236}">
                <a16:creationId xmlns:a16="http://schemas.microsoft.com/office/drawing/2014/main" id="{CCCF1ACA-ADB5-8C4C-81B2-F5AC221097D5}"/>
              </a:ext>
            </a:extLst>
          </p:cNvPr>
          <p:cNvPicPr>
            <a:picLocks noChangeAspect="1"/>
          </p:cNvPicPr>
          <p:nvPr/>
        </p:nvPicPr>
        <p:blipFill>
          <a:blip r:embed="rId4"/>
          <a:stretch>
            <a:fillRect/>
          </a:stretch>
        </p:blipFill>
        <p:spPr>
          <a:xfrm>
            <a:off x="7766173" y="2553476"/>
            <a:ext cx="4267200" cy="4267200"/>
          </a:xfrm>
          <a:prstGeom prst="rect">
            <a:avLst/>
          </a:prstGeom>
        </p:spPr>
      </p:pic>
      <p:sp>
        <p:nvSpPr>
          <p:cNvPr id="5" name="TextBox 4">
            <a:extLst>
              <a:ext uri="{FF2B5EF4-FFF2-40B4-BE49-F238E27FC236}">
                <a16:creationId xmlns:a16="http://schemas.microsoft.com/office/drawing/2014/main" id="{A9CDB293-3D9E-4B4A-8410-22930C6D53C5}"/>
              </a:ext>
            </a:extLst>
          </p:cNvPr>
          <p:cNvSpPr txBox="1"/>
          <p:nvPr/>
        </p:nvSpPr>
        <p:spPr>
          <a:xfrm>
            <a:off x="1302003" y="1371599"/>
            <a:ext cx="1693092" cy="646331"/>
          </a:xfrm>
          <a:prstGeom prst="rect">
            <a:avLst/>
          </a:prstGeom>
          <a:noFill/>
        </p:spPr>
        <p:txBody>
          <a:bodyPr wrap="none" rtlCol="0">
            <a:spAutoFit/>
          </a:bodyPr>
          <a:lstStyle/>
          <a:p>
            <a:pPr algn="ctr"/>
            <a:r>
              <a:rPr lang="en-US" sz="3600" dirty="0"/>
              <a:t>MA Plot</a:t>
            </a:r>
          </a:p>
        </p:txBody>
      </p:sp>
      <p:sp>
        <p:nvSpPr>
          <p:cNvPr id="6" name="TextBox 5">
            <a:extLst>
              <a:ext uri="{FF2B5EF4-FFF2-40B4-BE49-F238E27FC236}">
                <a16:creationId xmlns:a16="http://schemas.microsoft.com/office/drawing/2014/main" id="{BDBECE8D-3DC3-4C4B-895E-958A622A25F8}"/>
              </a:ext>
            </a:extLst>
          </p:cNvPr>
          <p:cNvSpPr txBox="1"/>
          <p:nvPr/>
        </p:nvSpPr>
        <p:spPr>
          <a:xfrm>
            <a:off x="4906446" y="4580657"/>
            <a:ext cx="2337115" cy="646331"/>
          </a:xfrm>
          <a:prstGeom prst="rect">
            <a:avLst/>
          </a:prstGeom>
          <a:noFill/>
        </p:spPr>
        <p:txBody>
          <a:bodyPr wrap="none" rtlCol="0">
            <a:spAutoFit/>
          </a:bodyPr>
          <a:lstStyle/>
          <a:p>
            <a:pPr algn="ctr"/>
            <a:r>
              <a:rPr lang="en-US" sz="3600" dirty="0"/>
              <a:t>Scatter Plot</a:t>
            </a:r>
          </a:p>
        </p:txBody>
      </p:sp>
      <p:sp>
        <p:nvSpPr>
          <p:cNvPr id="7" name="TextBox 6">
            <a:extLst>
              <a:ext uri="{FF2B5EF4-FFF2-40B4-BE49-F238E27FC236}">
                <a16:creationId xmlns:a16="http://schemas.microsoft.com/office/drawing/2014/main" id="{74571DBD-50DC-494F-B311-B0B3D6B8543D}"/>
              </a:ext>
            </a:extLst>
          </p:cNvPr>
          <p:cNvSpPr txBox="1"/>
          <p:nvPr/>
        </p:nvSpPr>
        <p:spPr>
          <a:xfrm>
            <a:off x="8639235" y="1371598"/>
            <a:ext cx="2521076" cy="646331"/>
          </a:xfrm>
          <a:prstGeom prst="rect">
            <a:avLst/>
          </a:prstGeom>
          <a:noFill/>
        </p:spPr>
        <p:txBody>
          <a:bodyPr wrap="none" rtlCol="0">
            <a:spAutoFit/>
          </a:bodyPr>
          <a:lstStyle/>
          <a:p>
            <a:pPr algn="ctr"/>
            <a:r>
              <a:rPr lang="en-US" sz="3600" dirty="0"/>
              <a:t>Volcano Plot</a:t>
            </a:r>
          </a:p>
        </p:txBody>
      </p:sp>
    </p:spTree>
    <p:extLst>
      <p:ext uri="{BB962C8B-B14F-4D97-AF65-F5344CB8AC3E}">
        <p14:creationId xmlns:p14="http://schemas.microsoft.com/office/powerpoint/2010/main" val="1504345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2CA32D-C55C-AB46-8750-DD8C611A27A6}"/>
              </a:ext>
            </a:extLst>
          </p:cNvPr>
          <p:cNvPicPr>
            <a:picLocks noChangeAspect="1"/>
          </p:cNvPicPr>
          <p:nvPr/>
        </p:nvPicPr>
        <p:blipFill>
          <a:blip r:embed="rId2"/>
          <a:stretch>
            <a:fillRect/>
          </a:stretch>
        </p:blipFill>
        <p:spPr>
          <a:xfrm>
            <a:off x="648477" y="911284"/>
            <a:ext cx="5334000" cy="5334000"/>
          </a:xfrm>
          <a:prstGeom prst="rect">
            <a:avLst/>
          </a:prstGeom>
        </p:spPr>
      </p:pic>
      <p:pic>
        <p:nvPicPr>
          <p:cNvPr id="3" name="Picture 2">
            <a:extLst>
              <a:ext uri="{FF2B5EF4-FFF2-40B4-BE49-F238E27FC236}">
                <a16:creationId xmlns:a16="http://schemas.microsoft.com/office/drawing/2014/main" id="{AA95CF6E-A624-7F47-97AF-6B23E7423C60}"/>
              </a:ext>
            </a:extLst>
          </p:cNvPr>
          <p:cNvPicPr>
            <a:picLocks noChangeAspect="1"/>
          </p:cNvPicPr>
          <p:nvPr/>
        </p:nvPicPr>
        <p:blipFill>
          <a:blip r:embed="rId3"/>
          <a:stretch>
            <a:fillRect/>
          </a:stretch>
        </p:blipFill>
        <p:spPr>
          <a:xfrm>
            <a:off x="6433457" y="911284"/>
            <a:ext cx="5334000" cy="5334000"/>
          </a:xfrm>
          <a:prstGeom prst="rect">
            <a:avLst/>
          </a:prstGeom>
        </p:spPr>
      </p:pic>
      <p:sp>
        <p:nvSpPr>
          <p:cNvPr id="4" name="TextBox 3">
            <a:extLst>
              <a:ext uri="{FF2B5EF4-FFF2-40B4-BE49-F238E27FC236}">
                <a16:creationId xmlns:a16="http://schemas.microsoft.com/office/drawing/2014/main" id="{555E10F1-0153-2F49-A2FE-2B58B1FD8331}"/>
              </a:ext>
            </a:extLst>
          </p:cNvPr>
          <p:cNvSpPr txBox="1"/>
          <p:nvPr/>
        </p:nvSpPr>
        <p:spPr>
          <a:xfrm>
            <a:off x="1367207" y="270587"/>
            <a:ext cx="9230540" cy="646331"/>
          </a:xfrm>
          <a:prstGeom prst="rect">
            <a:avLst/>
          </a:prstGeom>
          <a:noFill/>
        </p:spPr>
        <p:txBody>
          <a:bodyPr wrap="none" rtlCol="0">
            <a:spAutoFit/>
          </a:bodyPr>
          <a:lstStyle/>
          <a:p>
            <a:r>
              <a:rPr lang="en-US" sz="3600" dirty="0"/>
              <a:t>Facet plots – separate candidates by significance</a:t>
            </a:r>
          </a:p>
        </p:txBody>
      </p:sp>
      <p:sp>
        <p:nvSpPr>
          <p:cNvPr id="5" name="TextBox 4">
            <a:extLst>
              <a:ext uri="{FF2B5EF4-FFF2-40B4-BE49-F238E27FC236}">
                <a16:creationId xmlns:a16="http://schemas.microsoft.com/office/drawing/2014/main" id="{4B4E17B8-B79C-E445-8552-0C97D4B47576}"/>
              </a:ext>
            </a:extLst>
          </p:cNvPr>
          <p:cNvSpPr txBox="1"/>
          <p:nvPr/>
        </p:nvSpPr>
        <p:spPr>
          <a:xfrm>
            <a:off x="3490064" y="6245284"/>
            <a:ext cx="4854983" cy="369332"/>
          </a:xfrm>
          <a:prstGeom prst="rect">
            <a:avLst/>
          </a:prstGeom>
          <a:noFill/>
        </p:spPr>
        <p:txBody>
          <a:bodyPr wrap="none" rtlCol="0">
            <a:spAutoFit/>
          </a:bodyPr>
          <a:lstStyle/>
          <a:p>
            <a:r>
              <a:rPr lang="en-US" dirty="0"/>
              <a:t>https://</a:t>
            </a:r>
            <a:r>
              <a:rPr lang="en-US" dirty="0" err="1"/>
              <a:t>github.com</a:t>
            </a:r>
            <a:r>
              <a:rPr lang="en-US" dirty="0"/>
              <a:t>/</a:t>
            </a:r>
            <a:r>
              <a:rPr lang="en-US" dirty="0" err="1"/>
              <a:t>pwilmart</a:t>
            </a:r>
            <a:r>
              <a:rPr lang="en-US" dirty="0"/>
              <a:t>/</a:t>
            </a:r>
            <a:r>
              <a:rPr lang="en-US" dirty="0" err="1"/>
              <a:t>IRS_normalization</a:t>
            </a:r>
            <a:endParaRPr lang="en-US" dirty="0"/>
          </a:p>
        </p:txBody>
      </p:sp>
    </p:spTree>
    <p:extLst>
      <p:ext uri="{BB962C8B-B14F-4D97-AF65-F5344CB8AC3E}">
        <p14:creationId xmlns:p14="http://schemas.microsoft.com/office/powerpoint/2010/main" val="115251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618E4E-B465-0142-BAE6-312A26875147}"/>
              </a:ext>
            </a:extLst>
          </p:cNvPr>
          <p:cNvSpPr txBox="1"/>
          <p:nvPr/>
        </p:nvSpPr>
        <p:spPr>
          <a:xfrm>
            <a:off x="24308225" y="6290819"/>
            <a:ext cx="1600118" cy="523220"/>
          </a:xfrm>
          <a:prstGeom prst="rect">
            <a:avLst/>
          </a:prstGeom>
          <a:noFill/>
        </p:spPr>
        <p:txBody>
          <a:bodyPr wrap="none" rtlCol="0">
            <a:spAutoFit/>
          </a:bodyPr>
          <a:lstStyle/>
          <a:p>
            <a:r>
              <a:rPr lang="en-US" sz="2800" b="1" dirty="0"/>
              <a:t>with IRS</a:t>
            </a:r>
          </a:p>
        </p:txBody>
      </p:sp>
      <p:sp>
        <p:nvSpPr>
          <p:cNvPr id="3" name="TextBox 2">
            <a:extLst>
              <a:ext uri="{FF2B5EF4-FFF2-40B4-BE49-F238E27FC236}">
                <a16:creationId xmlns:a16="http://schemas.microsoft.com/office/drawing/2014/main" id="{F808411E-793E-1548-A2C7-126B7AF923D0}"/>
              </a:ext>
            </a:extLst>
          </p:cNvPr>
          <p:cNvSpPr txBox="1"/>
          <p:nvPr/>
        </p:nvSpPr>
        <p:spPr>
          <a:xfrm>
            <a:off x="17666352" y="6300246"/>
            <a:ext cx="2159566" cy="523220"/>
          </a:xfrm>
          <a:prstGeom prst="rect">
            <a:avLst/>
          </a:prstGeom>
          <a:noFill/>
        </p:spPr>
        <p:txBody>
          <a:bodyPr wrap="none" rtlCol="0">
            <a:spAutoFit/>
          </a:bodyPr>
          <a:lstStyle/>
          <a:p>
            <a:r>
              <a:rPr lang="en-US" sz="2800" b="1" dirty="0"/>
              <a:t>without IRS</a:t>
            </a:r>
          </a:p>
        </p:txBody>
      </p:sp>
      <p:pic>
        <p:nvPicPr>
          <p:cNvPr id="4" name="Picture 3">
            <a:extLst>
              <a:ext uri="{FF2B5EF4-FFF2-40B4-BE49-F238E27FC236}">
                <a16:creationId xmlns:a16="http://schemas.microsoft.com/office/drawing/2014/main" id="{524CF9C6-5210-4C48-A2AC-A31204D5481A}"/>
              </a:ext>
            </a:extLst>
          </p:cNvPr>
          <p:cNvPicPr>
            <a:picLocks noChangeAspect="1"/>
          </p:cNvPicPr>
          <p:nvPr/>
        </p:nvPicPr>
        <p:blipFill>
          <a:blip r:embed="rId2"/>
          <a:stretch>
            <a:fillRect/>
          </a:stretch>
        </p:blipFill>
        <p:spPr>
          <a:xfrm>
            <a:off x="15508859" y="6724836"/>
            <a:ext cx="6350000" cy="9004300"/>
          </a:xfrm>
          <a:prstGeom prst="rect">
            <a:avLst/>
          </a:prstGeom>
        </p:spPr>
      </p:pic>
      <p:pic>
        <p:nvPicPr>
          <p:cNvPr id="5" name="Picture 4">
            <a:extLst>
              <a:ext uri="{FF2B5EF4-FFF2-40B4-BE49-F238E27FC236}">
                <a16:creationId xmlns:a16="http://schemas.microsoft.com/office/drawing/2014/main" id="{43548078-0232-3D42-8252-BD9E5731DE7E}"/>
              </a:ext>
            </a:extLst>
          </p:cNvPr>
          <p:cNvPicPr>
            <a:picLocks noChangeAspect="1"/>
          </p:cNvPicPr>
          <p:nvPr/>
        </p:nvPicPr>
        <p:blipFill>
          <a:blip r:embed="rId3"/>
          <a:stretch>
            <a:fillRect/>
          </a:stretch>
        </p:blipFill>
        <p:spPr>
          <a:xfrm>
            <a:off x="21691601" y="6724836"/>
            <a:ext cx="6350000" cy="9004300"/>
          </a:xfrm>
          <a:prstGeom prst="rect">
            <a:avLst/>
          </a:prstGeom>
        </p:spPr>
      </p:pic>
      <p:sp>
        <p:nvSpPr>
          <p:cNvPr id="6" name="TextBox 5">
            <a:extLst>
              <a:ext uri="{FF2B5EF4-FFF2-40B4-BE49-F238E27FC236}">
                <a16:creationId xmlns:a16="http://schemas.microsoft.com/office/drawing/2014/main" id="{D6DA68AC-A725-6447-9414-965EEB924AC0}"/>
              </a:ext>
            </a:extLst>
          </p:cNvPr>
          <p:cNvSpPr txBox="1"/>
          <p:nvPr/>
        </p:nvSpPr>
        <p:spPr>
          <a:xfrm>
            <a:off x="24460625" y="6443219"/>
            <a:ext cx="1600118" cy="523220"/>
          </a:xfrm>
          <a:prstGeom prst="rect">
            <a:avLst/>
          </a:prstGeom>
          <a:noFill/>
        </p:spPr>
        <p:txBody>
          <a:bodyPr wrap="none" rtlCol="0">
            <a:spAutoFit/>
          </a:bodyPr>
          <a:lstStyle/>
          <a:p>
            <a:r>
              <a:rPr lang="en-US" sz="2800" b="1" dirty="0"/>
              <a:t>with IRS</a:t>
            </a:r>
          </a:p>
        </p:txBody>
      </p:sp>
      <p:sp>
        <p:nvSpPr>
          <p:cNvPr id="7" name="TextBox 6">
            <a:extLst>
              <a:ext uri="{FF2B5EF4-FFF2-40B4-BE49-F238E27FC236}">
                <a16:creationId xmlns:a16="http://schemas.microsoft.com/office/drawing/2014/main" id="{F6A6C8F9-6A42-CC4D-8F43-D40643A8E06F}"/>
              </a:ext>
            </a:extLst>
          </p:cNvPr>
          <p:cNvSpPr txBox="1"/>
          <p:nvPr/>
        </p:nvSpPr>
        <p:spPr>
          <a:xfrm>
            <a:off x="17818752" y="6452646"/>
            <a:ext cx="2159566" cy="523220"/>
          </a:xfrm>
          <a:prstGeom prst="rect">
            <a:avLst/>
          </a:prstGeom>
          <a:noFill/>
        </p:spPr>
        <p:txBody>
          <a:bodyPr wrap="none" rtlCol="0">
            <a:spAutoFit/>
          </a:bodyPr>
          <a:lstStyle/>
          <a:p>
            <a:r>
              <a:rPr lang="en-US" sz="2800" b="1" dirty="0"/>
              <a:t>without IRS</a:t>
            </a:r>
          </a:p>
        </p:txBody>
      </p:sp>
      <p:pic>
        <p:nvPicPr>
          <p:cNvPr id="8" name="Picture 7">
            <a:extLst>
              <a:ext uri="{FF2B5EF4-FFF2-40B4-BE49-F238E27FC236}">
                <a16:creationId xmlns:a16="http://schemas.microsoft.com/office/drawing/2014/main" id="{509100B0-84DB-B648-AD26-F57B7554CEFD}"/>
              </a:ext>
            </a:extLst>
          </p:cNvPr>
          <p:cNvPicPr>
            <a:picLocks noChangeAspect="1"/>
          </p:cNvPicPr>
          <p:nvPr/>
        </p:nvPicPr>
        <p:blipFill>
          <a:blip r:embed="rId2"/>
          <a:stretch>
            <a:fillRect/>
          </a:stretch>
        </p:blipFill>
        <p:spPr>
          <a:xfrm>
            <a:off x="15661259" y="6877236"/>
            <a:ext cx="6350000" cy="9004300"/>
          </a:xfrm>
          <a:prstGeom prst="rect">
            <a:avLst/>
          </a:prstGeom>
        </p:spPr>
      </p:pic>
      <p:pic>
        <p:nvPicPr>
          <p:cNvPr id="9" name="Picture 8">
            <a:extLst>
              <a:ext uri="{FF2B5EF4-FFF2-40B4-BE49-F238E27FC236}">
                <a16:creationId xmlns:a16="http://schemas.microsoft.com/office/drawing/2014/main" id="{7AA848B0-0643-C04F-9777-2E54CD04E2C4}"/>
              </a:ext>
            </a:extLst>
          </p:cNvPr>
          <p:cNvPicPr>
            <a:picLocks noChangeAspect="1"/>
          </p:cNvPicPr>
          <p:nvPr/>
        </p:nvPicPr>
        <p:blipFill>
          <a:blip r:embed="rId3"/>
          <a:stretch>
            <a:fillRect/>
          </a:stretch>
        </p:blipFill>
        <p:spPr>
          <a:xfrm>
            <a:off x="21844001" y="6877236"/>
            <a:ext cx="6350000" cy="9004300"/>
          </a:xfrm>
          <a:prstGeom prst="rect">
            <a:avLst/>
          </a:prstGeom>
        </p:spPr>
      </p:pic>
      <p:pic>
        <p:nvPicPr>
          <p:cNvPr id="10" name="Picture 9">
            <a:extLst>
              <a:ext uri="{FF2B5EF4-FFF2-40B4-BE49-F238E27FC236}">
                <a16:creationId xmlns:a16="http://schemas.microsoft.com/office/drawing/2014/main" id="{64801CD8-44E9-244B-AA1C-FBDD00CC04D3}"/>
              </a:ext>
            </a:extLst>
          </p:cNvPr>
          <p:cNvPicPr>
            <a:picLocks noChangeAspect="1"/>
          </p:cNvPicPr>
          <p:nvPr/>
        </p:nvPicPr>
        <p:blipFill>
          <a:blip r:embed="rId2"/>
          <a:stretch>
            <a:fillRect/>
          </a:stretch>
        </p:blipFill>
        <p:spPr>
          <a:xfrm>
            <a:off x="1074287" y="504556"/>
            <a:ext cx="4445000" cy="6303010"/>
          </a:xfrm>
          <a:prstGeom prst="rect">
            <a:avLst/>
          </a:prstGeom>
        </p:spPr>
      </p:pic>
      <p:pic>
        <p:nvPicPr>
          <p:cNvPr id="11" name="Picture 10">
            <a:extLst>
              <a:ext uri="{FF2B5EF4-FFF2-40B4-BE49-F238E27FC236}">
                <a16:creationId xmlns:a16="http://schemas.microsoft.com/office/drawing/2014/main" id="{F4BC322E-11B7-794D-92C4-243556C5E794}"/>
              </a:ext>
            </a:extLst>
          </p:cNvPr>
          <p:cNvPicPr>
            <a:picLocks noChangeAspect="1"/>
          </p:cNvPicPr>
          <p:nvPr/>
        </p:nvPicPr>
        <p:blipFill>
          <a:blip r:embed="rId3"/>
          <a:stretch>
            <a:fillRect/>
          </a:stretch>
        </p:blipFill>
        <p:spPr>
          <a:xfrm>
            <a:off x="21996401" y="7029636"/>
            <a:ext cx="6350000" cy="9004300"/>
          </a:xfrm>
          <a:prstGeom prst="rect">
            <a:avLst/>
          </a:prstGeom>
        </p:spPr>
      </p:pic>
      <p:sp>
        <p:nvSpPr>
          <p:cNvPr id="13" name="TextBox 12">
            <a:extLst>
              <a:ext uri="{FF2B5EF4-FFF2-40B4-BE49-F238E27FC236}">
                <a16:creationId xmlns:a16="http://schemas.microsoft.com/office/drawing/2014/main" id="{69CC0DDE-EFF3-3D41-9948-A9E98AC13B0E}"/>
              </a:ext>
            </a:extLst>
          </p:cNvPr>
          <p:cNvSpPr txBox="1"/>
          <p:nvPr/>
        </p:nvSpPr>
        <p:spPr>
          <a:xfrm>
            <a:off x="2438923" y="53471"/>
            <a:ext cx="1715727" cy="461665"/>
          </a:xfrm>
          <a:prstGeom prst="rect">
            <a:avLst/>
          </a:prstGeom>
          <a:noFill/>
        </p:spPr>
        <p:txBody>
          <a:bodyPr wrap="none" rtlCol="0">
            <a:spAutoFit/>
          </a:bodyPr>
          <a:lstStyle/>
          <a:p>
            <a:pPr algn="ctr"/>
            <a:r>
              <a:rPr lang="en-US" sz="2400" b="1" dirty="0"/>
              <a:t>Without IRS</a:t>
            </a:r>
          </a:p>
        </p:txBody>
      </p:sp>
      <p:sp>
        <p:nvSpPr>
          <p:cNvPr id="15" name="TextBox 14">
            <a:extLst>
              <a:ext uri="{FF2B5EF4-FFF2-40B4-BE49-F238E27FC236}">
                <a16:creationId xmlns:a16="http://schemas.microsoft.com/office/drawing/2014/main" id="{8640CFB5-F866-F140-B5AC-DC44D8524D65}"/>
              </a:ext>
            </a:extLst>
          </p:cNvPr>
          <p:cNvSpPr txBox="1"/>
          <p:nvPr/>
        </p:nvSpPr>
        <p:spPr>
          <a:xfrm>
            <a:off x="5519287" y="1387361"/>
            <a:ext cx="5478872" cy="461665"/>
          </a:xfrm>
          <a:prstGeom prst="rect">
            <a:avLst/>
          </a:prstGeom>
          <a:noFill/>
        </p:spPr>
        <p:txBody>
          <a:bodyPr wrap="none" rtlCol="0">
            <a:spAutoFit/>
          </a:bodyPr>
          <a:lstStyle/>
          <a:p>
            <a:r>
              <a:rPr lang="en-US" sz="2400" dirty="0"/>
              <a:t>Single factor normalizations seem to work</a:t>
            </a:r>
          </a:p>
        </p:txBody>
      </p:sp>
      <p:sp>
        <p:nvSpPr>
          <p:cNvPr id="16" name="TextBox 15">
            <a:extLst>
              <a:ext uri="{FF2B5EF4-FFF2-40B4-BE49-F238E27FC236}">
                <a16:creationId xmlns:a16="http://schemas.microsoft.com/office/drawing/2014/main" id="{783E3DEA-F21A-EB4F-B936-A9602CC04689}"/>
              </a:ext>
            </a:extLst>
          </p:cNvPr>
          <p:cNvSpPr txBox="1"/>
          <p:nvPr/>
        </p:nvSpPr>
        <p:spPr>
          <a:xfrm>
            <a:off x="6814655" y="4377555"/>
            <a:ext cx="3256021" cy="461665"/>
          </a:xfrm>
          <a:prstGeom prst="rect">
            <a:avLst/>
          </a:prstGeom>
          <a:noFill/>
        </p:spPr>
        <p:txBody>
          <a:bodyPr wrap="none" rtlCol="0">
            <a:spAutoFit/>
          </a:bodyPr>
          <a:lstStyle/>
          <a:p>
            <a:pPr algn="ctr"/>
            <a:r>
              <a:rPr lang="en-US" sz="2400" dirty="0"/>
              <a:t>They don’t actually work</a:t>
            </a:r>
          </a:p>
        </p:txBody>
      </p:sp>
      <p:cxnSp>
        <p:nvCxnSpPr>
          <p:cNvPr id="18" name="Straight Arrow Connector 17">
            <a:extLst>
              <a:ext uri="{FF2B5EF4-FFF2-40B4-BE49-F238E27FC236}">
                <a16:creationId xmlns:a16="http://schemas.microsoft.com/office/drawing/2014/main" id="{12855539-6AC2-8E43-8761-76EFCD626AC3}"/>
              </a:ext>
            </a:extLst>
          </p:cNvPr>
          <p:cNvCxnSpPr>
            <a:cxnSpLocks/>
          </p:cNvCxnSpPr>
          <p:nvPr/>
        </p:nvCxnSpPr>
        <p:spPr>
          <a:xfrm flipH="1" flipV="1">
            <a:off x="5519288" y="3804744"/>
            <a:ext cx="1207334" cy="6251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D7ECF85-5B5A-9D4B-8194-18E27604A61F}"/>
              </a:ext>
            </a:extLst>
          </p:cNvPr>
          <p:cNvCxnSpPr>
            <a:cxnSpLocks/>
          </p:cNvCxnSpPr>
          <p:nvPr/>
        </p:nvCxnSpPr>
        <p:spPr>
          <a:xfrm flipH="1">
            <a:off x="5665078" y="4807690"/>
            <a:ext cx="1061544" cy="8784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916876D-2F86-564D-9CC1-F32139AA8339}"/>
              </a:ext>
            </a:extLst>
          </p:cNvPr>
          <p:cNvSpPr txBox="1"/>
          <p:nvPr/>
        </p:nvSpPr>
        <p:spPr>
          <a:xfrm>
            <a:off x="5666198" y="148063"/>
            <a:ext cx="6357638" cy="830997"/>
          </a:xfrm>
          <a:prstGeom prst="rect">
            <a:avLst/>
          </a:prstGeom>
          <a:noFill/>
          <a:ln w="38100">
            <a:solidFill>
              <a:schemeClr val="tx1"/>
            </a:solidFill>
          </a:ln>
        </p:spPr>
        <p:txBody>
          <a:bodyPr wrap="none" rtlCol="0">
            <a:spAutoFit/>
          </a:bodyPr>
          <a:lstStyle/>
          <a:p>
            <a:r>
              <a:rPr lang="en-US" sz="2400" dirty="0"/>
              <a:t>Mouse lens: 6 developmental times</a:t>
            </a:r>
            <a:br>
              <a:rPr lang="en-US" sz="2400" dirty="0"/>
            </a:br>
            <a:r>
              <a:rPr lang="en-US" sz="2400" dirty="0"/>
              <a:t>biological replicates in separate TMT experiments</a:t>
            </a:r>
          </a:p>
        </p:txBody>
      </p:sp>
    </p:spTree>
    <p:extLst>
      <p:ext uri="{BB962C8B-B14F-4D97-AF65-F5344CB8AC3E}">
        <p14:creationId xmlns:p14="http://schemas.microsoft.com/office/powerpoint/2010/main" val="3430942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618E4E-B465-0142-BAE6-312A26875147}"/>
              </a:ext>
            </a:extLst>
          </p:cNvPr>
          <p:cNvSpPr txBox="1"/>
          <p:nvPr/>
        </p:nvSpPr>
        <p:spPr>
          <a:xfrm>
            <a:off x="24308225" y="6290819"/>
            <a:ext cx="1600118" cy="523220"/>
          </a:xfrm>
          <a:prstGeom prst="rect">
            <a:avLst/>
          </a:prstGeom>
          <a:noFill/>
        </p:spPr>
        <p:txBody>
          <a:bodyPr wrap="none" rtlCol="0">
            <a:spAutoFit/>
          </a:bodyPr>
          <a:lstStyle/>
          <a:p>
            <a:r>
              <a:rPr lang="en-US" sz="2800" b="1" dirty="0"/>
              <a:t>with IRS</a:t>
            </a:r>
          </a:p>
        </p:txBody>
      </p:sp>
      <p:sp>
        <p:nvSpPr>
          <p:cNvPr id="3" name="TextBox 2">
            <a:extLst>
              <a:ext uri="{FF2B5EF4-FFF2-40B4-BE49-F238E27FC236}">
                <a16:creationId xmlns:a16="http://schemas.microsoft.com/office/drawing/2014/main" id="{F808411E-793E-1548-A2C7-126B7AF923D0}"/>
              </a:ext>
            </a:extLst>
          </p:cNvPr>
          <p:cNvSpPr txBox="1"/>
          <p:nvPr/>
        </p:nvSpPr>
        <p:spPr>
          <a:xfrm>
            <a:off x="17666352" y="6300246"/>
            <a:ext cx="2159566" cy="523220"/>
          </a:xfrm>
          <a:prstGeom prst="rect">
            <a:avLst/>
          </a:prstGeom>
          <a:noFill/>
        </p:spPr>
        <p:txBody>
          <a:bodyPr wrap="none" rtlCol="0">
            <a:spAutoFit/>
          </a:bodyPr>
          <a:lstStyle/>
          <a:p>
            <a:r>
              <a:rPr lang="en-US" sz="2800" b="1" dirty="0"/>
              <a:t>without IRS</a:t>
            </a:r>
          </a:p>
        </p:txBody>
      </p:sp>
      <p:pic>
        <p:nvPicPr>
          <p:cNvPr id="4" name="Picture 3">
            <a:extLst>
              <a:ext uri="{FF2B5EF4-FFF2-40B4-BE49-F238E27FC236}">
                <a16:creationId xmlns:a16="http://schemas.microsoft.com/office/drawing/2014/main" id="{524CF9C6-5210-4C48-A2AC-A31204D5481A}"/>
              </a:ext>
            </a:extLst>
          </p:cNvPr>
          <p:cNvPicPr>
            <a:picLocks noChangeAspect="1"/>
          </p:cNvPicPr>
          <p:nvPr/>
        </p:nvPicPr>
        <p:blipFill>
          <a:blip r:embed="rId2"/>
          <a:stretch>
            <a:fillRect/>
          </a:stretch>
        </p:blipFill>
        <p:spPr>
          <a:xfrm>
            <a:off x="15508859" y="6724836"/>
            <a:ext cx="6350000" cy="9004300"/>
          </a:xfrm>
          <a:prstGeom prst="rect">
            <a:avLst/>
          </a:prstGeom>
        </p:spPr>
      </p:pic>
      <p:pic>
        <p:nvPicPr>
          <p:cNvPr id="5" name="Picture 4">
            <a:extLst>
              <a:ext uri="{FF2B5EF4-FFF2-40B4-BE49-F238E27FC236}">
                <a16:creationId xmlns:a16="http://schemas.microsoft.com/office/drawing/2014/main" id="{43548078-0232-3D42-8252-BD9E5731DE7E}"/>
              </a:ext>
            </a:extLst>
          </p:cNvPr>
          <p:cNvPicPr>
            <a:picLocks noChangeAspect="1"/>
          </p:cNvPicPr>
          <p:nvPr/>
        </p:nvPicPr>
        <p:blipFill>
          <a:blip r:embed="rId3"/>
          <a:stretch>
            <a:fillRect/>
          </a:stretch>
        </p:blipFill>
        <p:spPr>
          <a:xfrm>
            <a:off x="21691601" y="6724836"/>
            <a:ext cx="6350000" cy="9004300"/>
          </a:xfrm>
          <a:prstGeom prst="rect">
            <a:avLst/>
          </a:prstGeom>
        </p:spPr>
      </p:pic>
      <p:sp>
        <p:nvSpPr>
          <p:cNvPr id="6" name="TextBox 5">
            <a:extLst>
              <a:ext uri="{FF2B5EF4-FFF2-40B4-BE49-F238E27FC236}">
                <a16:creationId xmlns:a16="http://schemas.microsoft.com/office/drawing/2014/main" id="{D6DA68AC-A725-6447-9414-965EEB924AC0}"/>
              </a:ext>
            </a:extLst>
          </p:cNvPr>
          <p:cNvSpPr txBox="1"/>
          <p:nvPr/>
        </p:nvSpPr>
        <p:spPr>
          <a:xfrm>
            <a:off x="24460625" y="6443219"/>
            <a:ext cx="1600118" cy="523220"/>
          </a:xfrm>
          <a:prstGeom prst="rect">
            <a:avLst/>
          </a:prstGeom>
          <a:noFill/>
        </p:spPr>
        <p:txBody>
          <a:bodyPr wrap="none" rtlCol="0">
            <a:spAutoFit/>
          </a:bodyPr>
          <a:lstStyle/>
          <a:p>
            <a:r>
              <a:rPr lang="en-US" sz="2800" b="1" dirty="0"/>
              <a:t>with IRS</a:t>
            </a:r>
          </a:p>
        </p:txBody>
      </p:sp>
      <p:sp>
        <p:nvSpPr>
          <p:cNvPr id="7" name="TextBox 6">
            <a:extLst>
              <a:ext uri="{FF2B5EF4-FFF2-40B4-BE49-F238E27FC236}">
                <a16:creationId xmlns:a16="http://schemas.microsoft.com/office/drawing/2014/main" id="{F6A6C8F9-6A42-CC4D-8F43-D40643A8E06F}"/>
              </a:ext>
            </a:extLst>
          </p:cNvPr>
          <p:cNvSpPr txBox="1"/>
          <p:nvPr/>
        </p:nvSpPr>
        <p:spPr>
          <a:xfrm>
            <a:off x="17818752" y="6452646"/>
            <a:ext cx="2159566" cy="523220"/>
          </a:xfrm>
          <a:prstGeom prst="rect">
            <a:avLst/>
          </a:prstGeom>
          <a:noFill/>
        </p:spPr>
        <p:txBody>
          <a:bodyPr wrap="none" rtlCol="0">
            <a:spAutoFit/>
          </a:bodyPr>
          <a:lstStyle/>
          <a:p>
            <a:r>
              <a:rPr lang="en-US" sz="2800" b="1" dirty="0"/>
              <a:t>without IRS</a:t>
            </a:r>
          </a:p>
        </p:txBody>
      </p:sp>
      <p:pic>
        <p:nvPicPr>
          <p:cNvPr id="8" name="Picture 7">
            <a:extLst>
              <a:ext uri="{FF2B5EF4-FFF2-40B4-BE49-F238E27FC236}">
                <a16:creationId xmlns:a16="http://schemas.microsoft.com/office/drawing/2014/main" id="{509100B0-84DB-B648-AD26-F57B7554CEFD}"/>
              </a:ext>
            </a:extLst>
          </p:cNvPr>
          <p:cNvPicPr>
            <a:picLocks noChangeAspect="1"/>
          </p:cNvPicPr>
          <p:nvPr/>
        </p:nvPicPr>
        <p:blipFill>
          <a:blip r:embed="rId2"/>
          <a:stretch>
            <a:fillRect/>
          </a:stretch>
        </p:blipFill>
        <p:spPr>
          <a:xfrm>
            <a:off x="15661259" y="6877236"/>
            <a:ext cx="6350000" cy="9004300"/>
          </a:xfrm>
          <a:prstGeom prst="rect">
            <a:avLst/>
          </a:prstGeom>
        </p:spPr>
      </p:pic>
      <p:pic>
        <p:nvPicPr>
          <p:cNvPr id="9" name="Picture 8">
            <a:extLst>
              <a:ext uri="{FF2B5EF4-FFF2-40B4-BE49-F238E27FC236}">
                <a16:creationId xmlns:a16="http://schemas.microsoft.com/office/drawing/2014/main" id="{7AA848B0-0643-C04F-9777-2E54CD04E2C4}"/>
              </a:ext>
            </a:extLst>
          </p:cNvPr>
          <p:cNvPicPr>
            <a:picLocks noChangeAspect="1"/>
          </p:cNvPicPr>
          <p:nvPr/>
        </p:nvPicPr>
        <p:blipFill>
          <a:blip r:embed="rId3"/>
          <a:stretch>
            <a:fillRect/>
          </a:stretch>
        </p:blipFill>
        <p:spPr>
          <a:xfrm>
            <a:off x="21844001" y="6877236"/>
            <a:ext cx="6350000" cy="9004300"/>
          </a:xfrm>
          <a:prstGeom prst="rect">
            <a:avLst/>
          </a:prstGeom>
        </p:spPr>
      </p:pic>
      <p:pic>
        <p:nvPicPr>
          <p:cNvPr id="11" name="Picture 10">
            <a:extLst>
              <a:ext uri="{FF2B5EF4-FFF2-40B4-BE49-F238E27FC236}">
                <a16:creationId xmlns:a16="http://schemas.microsoft.com/office/drawing/2014/main" id="{F4BC322E-11B7-794D-92C4-243556C5E794}"/>
              </a:ext>
            </a:extLst>
          </p:cNvPr>
          <p:cNvPicPr>
            <a:picLocks noChangeAspect="1"/>
          </p:cNvPicPr>
          <p:nvPr/>
        </p:nvPicPr>
        <p:blipFill>
          <a:blip r:embed="rId3"/>
          <a:stretch>
            <a:fillRect/>
          </a:stretch>
        </p:blipFill>
        <p:spPr>
          <a:xfrm>
            <a:off x="21996401" y="7029636"/>
            <a:ext cx="6350000" cy="9004300"/>
          </a:xfrm>
          <a:prstGeom prst="rect">
            <a:avLst/>
          </a:prstGeom>
        </p:spPr>
      </p:pic>
      <p:pic>
        <p:nvPicPr>
          <p:cNvPr id="12" name="Picture 11">
            <a:extLst>
              <a:ext uri="{FF2B5EF4-FFF2-40B4-BE49-F238E27FC236}">
                <a16:creationId xmlns:a16="http://schemas.microsoft.com/office/drawing/2014/main" id="{2B0BF669-AAA2-2B41-BBCF-9E7BEC4E8BDA}"/>
              </a:ext>
            </a:extLst>
          </p:cNvPr>
          <p:cNvPicPr>
            <a:picLocks noChangeAspect="1"/>
          </p:cNvPicPr>
          <p:nvPr/>
        </p:nvPicPr>
        <p:blipFill>
          <a:blip r:embed="rId3"/>
          <a:stretch>
            <a:fillRect/>
          </a:stretch>
        </p:blipFill>
        <p:spPr>
          <a:xfrm>
            <a:off x="6466632" y="515136"/>
            <a:ext cx="4445000" cy="6303010"/>
          </a:xfrm>
          <a:prstGeom prst="rect">
            <a:avLst/>
          </a:prstGeom>
        </p:spPr>
      </p:pic>
      <p:sp>
        <p:nvSpPr>
          <p:cNvPr id="14" name="TextBox 13">
            <a:extLst>
              <a:ext uri="{FF2B5EF4-FFF2-40B4-BE49-F238E27FC236}">
                <a16:creationId xmlns:a16="http://schemas.microsoft.com/office/drawing/2014/main" id="{11CC751A-3815-A848-83E5-04CE74B17244}"/>
              </a:ext>
            </a:extLst>
          </p:cNvPr>
          <p:cNvSpPr txBox="1"/>
          <p:nvPr/>
        </p:nvSpPr>
        <p:spPr>
          <a:xfrm>
            <a:off x="8050077" y="42891"/>
            <a:ext cx="1278107" cy="461665"/>
          </a:xfrm>
          <a:prstGeom prst="rect">
            <a:avLst/>
          </a:prstGeom>
          <a:noFill/>
        </p:spPr>
        <p:txBody>
          <a:bodyPr wrap="none" rtlCol="0">
            <a:spAutoFit/>
          </a:bodyPr>
          <a:lstStyle/>
          <a:p>
            <a:pPr algn="ctr"/>
            <a:r>
              <a:rPr lang="en-US" sz="2400" b="1" dirty="0"/>
              <a:t>With IRS</a:t>
            </a:r>
          </a:p>
        </p:txBody>
      </p:sp>
      <p:sp>
        <p:nvSpPr>
          <p:cNvPr id="15" name="TextBox 14">
            <a:extLst>
              <a:ext uri="{FF2B5EF4-FFF2-40B4-BE49-F238E27FC236}">
                <a16:creationId xmlns:a16="http://schemas.microsoft.com/office/drawing/2014/main" id="{C26396B0-DA55-804F-AA00-F5A997609BF1}"/>
              </a:ext>
            </a:extLst>
          </p:cNvPr>
          <p:cNvSpPr txBox="1"/>
          <p:nvPr/>
        </p:nvSpPr>
        <p:spPr>
          <a:xfrm>
            <a:off x="578069" y="536028"/>
            <a:ext cx="5151218" cy="2862322"/>
          </a:xfrm>
          <a:prstGeom prst="rect">
            <a:avLst/>
          </a:prstGeom>
          <a:noFill/>
        </p:spPr>
        <p:txBody>
          <a:bodyPr wrap="none" rtlCol="0">
            <a:spAutoFit/>
          </a:bodyPr>
          <a:lstStyle/>
          <a:p>
            <a:r>
              <a:rPr lang="en-US" sz="3600" u="sng" dirty="0"/>
              <a:t>I</a:t>
            </a:r>
            <a:r>
              <a:rPr lang="en-US" sz="3600" dirty="0"/>
              <a:t>nternal </a:t>
            </a:r>
            <a:r>
              <a:rPr lang="en-US" sz="3600" u="sng" dirty="0"/>
              <a:t>R</a:t>
            </a:r>
            <a:r>
              <a:rPr lang="en-US" sz="3600" dirty="0"/>
              <a:t>eference </a:t>
            </a:r>
            <a:r>
              <a:rPr lang="en-US" sz="3600" u="sng" dirty="0"/>
              <a:t>S</a:t>
            </a:r>
            <a:r>
              <a:rPr lang="en-US" sz="3600" dirty="0"/>
              <a:t>caling:</a:t>
            </a:r>
            <a:br>
              <a:rPr lang="en-US" sz="3600" dirty="0"/>
            </a:br>
            <a:r>
              <a:rPr lang="en-US" sz="3600" dirty="0"/>
              <a:t>corrects random MS2 </a:t>
            </a:r>
            <a:br>
              <a:rPr lang="en-US" sz="3600" dirty="0"/>
            </a:br>
            <a:r>
              <a:rPr lang="en-US" sz="3600" dirty="0"/>
              <a:t>sampling that affects</a:t>
            </a:r>
            <a:br>
              <a:rPr lang="en-US" sz="3600" dirty="0"/>
            </a:br>
            <a:r>
              <a:rPr lang="en-US" sz="3600" dirty="0"/>
              <a:t>reporter ion intensities</a:t>
            </a:r>
            <a:br>
              <a:rPr lang="en-US" sz="3600" dirty="0"/>
            </a:br>
            <a:r>
              <a:rPr lang="en-US" sz="3600" dirty="0"/>
              <a:t>between scans.</a:t>
            </a:r>
          </a:p>
        </p:txBody>
      </p:sp>
      <p:sp>
        <p:nvSpPr>
          <p:cNvPr id="16" name="TextBox 15">
            <a:extLst>
              <a:ext uri="{FF2B5EF4-FFF2-40B4-BE49-F238E27FC236}">
                <a16:creationId xmlns:a16="http://schemas.microsoft.com/office/drawing/2014/main" id="{6A1FA2D6-76F9-D24D-91AA-CF020F7DC1FB}"/>
              </a:ext>
            </a:extLst>
          </p:cNvPr>
          <p:cNvSpPr txBox="1"/>
          <p:nvPr/>
        </p:nvSpPr>
        <p:spPr>
          <a:xfrm>
            <a:off x="578069" y="5829154"/>
            <a:ext cx="5404300" cy="461665"/>
          </a:xfrm>
          <a:prstGeom prst="rect">
            <a:avLst/>
          </a:prstGeom>
          <a:noFill/>
        </p:spPr>
        <p:txBody>
          <a:bodyPr wrap="none" rtlCol="0">
            <a:spAutoFit/>
          </a:bodyPr>
          <a:lstStyle/>
          <a:p>
            <a:r>
              <a:rPr lang="en-US" sz="2400" dirty="0" err="1"/>
              <a:t>Plubell</a:t>
            </a:r>
            <a:r>
              <a:rPr lang="en-US" sz="2400" dirty="0"/>
              <a:t>, et al., MCP, 2017, v16, p873-890.  </a:t>
            </a:r>
          </a:p>
        </p:txBody>
      </p:sp>
    </p:spTree>
    <p:extLst>
      <p:ext uri="{BB962C8B-B14F-4D97-AF65-F5344CB8AC3E}">
        <p14:creationId xmlns:p14="http://schemas.microsoft.com/office/powerpoint/2010/main" val="3696612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618E4E-B465-0142-BAE6-312A26875147}"/>
              </a:ext>
            </a:extLst>
          </p:cNvPr>
          <p:cNvSpPr txBox="1"/>
          <p:nvPr/>
        </p:nvSpPr>
        <p:spPr>
          <a:xfrm>
            <a:off x="24308225" y="6290819"/>
            <a:ext cx="1600118" cy="523220"/>
          </a:xfrm>
          <a:prstGeom prst="rect">
            <a:avLst/>
          </a:prstGeom>
          <a:noFill/>
        </p:spPr>
        <p:txBody>
          <a:bodyPr wrap="none" rtlCol="0">
            <a:spAutoFit/>
          </a:bodyPr>
          <a:lstStyle/>
          <a:p>
            <a:r>
              <a:rPr lang="en-US" sz="2800" b="1" dirty="0"/>
              <a:t>with IRS</a:t>
            </a:r>
          </a:p>
        </p:txBody>
      </p:sp>
      <p:sp>
        <p:nvSpPr>
          <p:cNvPr id="3" name="TextBox 2">
            <a:extLst>
              <a:ext uri="{FF2B5EF4-FFF2-40B4-BE49-F238E27FC236}">
                <a16:creationId xmlns:a16="http://schemas.microsoft.com/office/drawing/2014/main" id="{F808411E-793E-1548-A2C7-126B7AF923D0}"/>
              </a:ext>
            </a:extLst>
          </p:cNvPr>
          <p:cNvSpPr txBox="1"/>
          <p:nvPr/>
        </p:nvSpPr>
        <p:spPr>
          <a:xfrm>
            <a:off x="17666352" y="6300246"/>
            <a:ext cx="2159566" cy="523220"/>
          </a:xfrm>
          <a:prstGeom prst="rect">
            <a:avLst/>
          </a:prstGeom>
          <a:noFill/>
        </p:spPr>
        <p:txBody>
          <a:bodyPr wrap="none" rtlCol="0">
            <a:spAutoFit/>
          </a:bodyPr>
          <a:lstStyle/>
          <a:p>
            <a:r>
              <a:rPr lang="en-US" sz="2800" b="1" dirty="0"/>
              <a:t>without IRS</a:t>
            </a:r>
          </a:p>
        </p:txBody>
      </p:sp>
      <p:pic>
        <p:nvPicPr>
          <p:cNvPr id="4" name="Picture 3">
            <a:extLst>
              <a:ext uri="{FF2B5EF4-FFF2-40B4-BE49-F238E27FC236}">
                <a16:creationId xmlns:a16="http://schemas.microsoft.com/office/drawing/2014/main" id="{524CF9C6-5210-4C48-A2AC-A31204D5481A}"/>
              </a:ext>
            </a:extLst>
          </p:cNvPr>
          <p:cNvPicPr>
            <a:picLocks noChangeAspect="1"/>
          </p:cNvPicPr>
          <p:nvPr/>
        </p:nvPicPr>
        <p:blipFill>
          <a:blip r:embed="rId2"/>
          <a:stretch>
            <a:fillRect/>
          </a:stretch>
        </p:blipFill>
        <p:spPr>
          <a:xfrm>
            <a:off x="15508859" y="6724836"/>
            <a:ext cx="6350000" cy="9004300"/>
          </a:xfrm>
          <a:prstGeom prst="rect">
            <a:avLst/>
          </a:prstGeom>
        </p:spPr>
      </p:pic>
      <p:pic>
        <p:nvPicPr>
          <p:cNvPr id="5" name="Picture 4">
            <a:extLst>
              <a:ext uri="{FF2B5EF4-FFF2-40B4-BE49-F238E27FC236}">
                <a16:creationId xmlns:a16="http://schemas.microsoft.com/office/drawing/2014/main" id="{43548078-0232-3D42-8252-BD9E5731DE7E}"/>
              </a:ext>
            </a:extLst>
          </p:cNvPr>
          <p:cNvPicPr>
            <a:picLocks noChangeAspect="1"/>
          </p:cNvPicPr>
          <p:nvPr/>
        </p:nvPicPr>
        <p:blipFill>
          <a:blip r:embed="rId3"/>
          <a:stretch>
            <a:fillRect/>
          </a:stretch>
        </p:blipFill>
        <p:spPr>
          <a:xfrm>
            <a:off x="21691601" y="6724836"/>
            <a:ext cx="6350000" cy="9004300"/>
          </a:xfrm>
          <a:prstGeom prst="rect">
            <a:avLst/>
          </a:prstGeom>
        </p:spPr>
      </p:pic>
      <p:sp>
        <p:nvSpPr>
          <p:cNvPr id="6" name="TextBox 5">
            <a:extLst>
              <a:ext uri="{FF2B5EF4-FFF2-40B4-BE49-F238E27FC236}">
                <a16:creationId xmlns:a16="http://schemas.microsoft.com/office/drawing/2014/main" id="{D6DA68AC-A725-6447-9414-965EEB924AC0}"/>
              </a:ext>
            </a:extLst>
          </p:cNvPr>
          <p:cNvSpPr txBox="1"/>
          <p:nvPr/>
        </p:nvSpPr>
        <p:spPr>
          <a:xfrm>
            <a:off x="24460625" y="6443219"/>
            <a:ext cx="1600118" cy="523220"/>
          </a:xfrm>
          <a:prstGeom prst="rect">
            <a:avLst/>
          </a:prstGeom>
          <a:noFill/>
        </p:spPr>
        <p:txBody>
          <a:bodyPr wrap="none" rtlCol="0">
            <a:spAutoFit/>
          </a:bodyPr>
          <a:lstStyle/>
          <a:p>
            <a:r>
              <a:rPr lang="en-US" sz="2800" b="1" dirty="0"/>
              <a:t>with IRS</a:t>
            </a:r>
          </a:p>
        </p:txBody>
      </p:sp>
      <p:sp>
        <p:nvSpPr>
          <p:cNvPr id="7" name="TextBox 6">
            <a:extLst>
              <a:ext uri="{FF2B5EF4-FFF2-40B4-BE49-F238E27FC236}">
                <a16:creationId xmlns:a16="http://schemas.microsoft.com/office/drawing/2014/main" id="{F6A6C8F9-6A42-CC4D-8F43-D40643A8E06F}"/>
              </a:ext>
            </a:extLst>
          </p:cNvPr>
          <p:cNvSpPr txBox="1"/>
          <p:nvPr/>
        </p:nvSpPr>
        <p:spPr>
          <a:xfrm>
            <a:off x="17818752" y="6452646"/>
            <a:ext cx="2159566" cy="523220"/>
          </a:xfrm>
          <a:prstGeom prst="rect">
            <a:avLst/>
          </a:prstGeom>
          <a:noFill/>
        </p:spPr>
        <p:txBody>
          <a:bodyPr wrap="none" rtlCol="0">
            <a:spAutoFit/>
          </a:bodyPr>
          <a:lstStyle/>
          <a:p>
            <a:r>
              <a:rPr lang="en-US" sz="2800" b="1" dirty="0"/>
              <a:t>without IRS</a:t>
            </a:r>
          </a:p>
        </p:txBody>
      </p:sp>
      <p:pic>
        <p:nvPicPr>
          <p:cNvPr id="8" name="Picture 7">
            <a:extLst>
              <a:ext uri="{FF2B5EF4-FFF2-40B4-BE49-F238E27FC236}">
                <a16:creationId xmlns:a16="http://schemas.microsoft.com/office/drawing/2014/main" id="{509100B0-84DB-B648-AD26-F57B7554CEFD}"/>
              </a:ext>
            </a:extLst>
          </p:cNvPr>
          <p:cNvPicPr>
            <a:picLocks noChangeAspect="1"/>
          </p:cNvPicPr>
          <p:nvPr/>
        </p:nvPicPr>
        <p:blipFill>
          <a:blip r:embed="rId2"/>
          <a:stretch>
            <a:fillRect/>
          </a:stretch>
        </p:blipFill>
        <p:spPr>
          <a:xfrm>
            <a:off x="15661259" y="6877236"/>
            <a:ext cx="6350000" cy="9004300"/>
          </a:xfrm>
          <a:prstGeom prst="rect">
            <a:avLst/>
          </a:prstGeom>
        </p:spPr>
      </p:pic>
      <p:pic>
        <p:nvPicPr>
          <p:cNvPr id="9" name="Picture 8">
            <a:extLst>
              <a:ext uri="{FF2B5EF4-FFF2-40B4-BE49-F238E27FC236}">
                <a16:creationId xmlns:a16="http://schemas.microsoft.com/office/drawing/2014/main" id="{7AA848B0-0643-C04F-9777-2E54CD04E2C4}"/>
              </a:ext>
            </a:extLst>
          </p:cNvPr>
          <p:cNvPicPr>
            <a:picLocks noChangeAspect="1"/>
          </p:cNvPicPr>
          <p:nvPr/>
        </p:nvPicPr>
        <p:blipFill>
          <a:blip r:embed="rId3"/>
          <a:stretch>
            <a:fillRect/>
          </a:stretch>
        </p:blipFill>
        <p:spPr>
          <a:xfrm>
            <a:off x="21844001" y="6877236"/>
            <a:ext cx="6350000" cy="9004300"/>
          </a:xfrm>
          <a:prstGeom prst="rect">
            <a:avLst/>
          </a:prstGeom>
        </p:spPr>
      </p:pic>
      <p:pic>
        <p:nvPicPr>
          <p:cNvPr id="10" name="Picture 9">
            <a:extLst>
              <a:ext uri="{FF2B5EF4-FFF2-40B4-BE49-F238E27FC236}">
                <a16:creationId xmlns:a16="http://schemas.microsoft.com/office/drawing/2014/main" id="{64801CD8-44E9-244B-AA1C-FBDD00CC04D3}"/>
              </a:ext>
            </a:extLst>
          </p:cNvPr>
          <p:cNvPicPr>
            <a:picLocks noChangeAspect="1"/>
          </p:cNvPicPr>
          <p:nvPr/>
        </p:nvPicPr>
        <p:blipFill>
          <a:blip r:embed="rId2"/>
          <a:stretch>
            <a:fillRect/>
          </a:stretch>
        </p:blipFill>
        <p:spPr>
          <a:xfrm>
            <a:off x="1505210" y="504556"/>
            <a:ext cx="4445000" cy="6303010"/>
          </a:xfrm>
          <a:prstGeom prst="rect">
            <a:avLst/>
          </a:prstGeom>
        </p:spPr>
      </p:pic>
      <p:pic>
        <p:nvPicPr>
          <p:cNvPr id="11" name="Picture 10">
            <a:extLst>
              <a:ext uri="{FF2B5EF4-FFF2-40B4-BE49-F238E27FC236}">
                <a16:creationId xmlns:a16="http://schemas.microsoft.com/office/drawing/2014/main" id="{F4BC322E-11B7-794D-92C4-243556C5E794}"/>
              </a:ext>
            </a:extLst>
          </p:cNvPr>
          <p:cNvPicPr>
            <a:picLocks noChangeAspect="1"/>
          </p:cNvPicPr>
          <p:nvPr/>
        </p:nvPicPr>
        <p:blipFill>
          <a:blip r:embed="rId3"/>
          <a:stretch>
            <a:fillRect/>
          </a:stretch>
        </p:blipFill>
        <p:spPr>
          <a:xfrm>
            <a:off x="21996401" y="7029636"/>
            <a:ext cx="6350000" cy="9004300"/>
          </a:xfrm>
          <a:prstGeom prst="rect">
            <a:avLst/>
          </a:prstGeom>
        </p:spPr>
      </p:pic>
      <p:pic>
        <p:nvPicPr>
          <p:cNvPr id="12" name="Picture 11">
            <a:extLst>
              <a:ext uri="{FF2B5EF4-FFF2-40B4-BE49-F238E27FC236}">
                <a16:creationId xmlns:a16="http://schemas.microsoft.com/office/drawing/2014/main" id="{2B0BF669-AAA2-2B41-BBCF-9E7BEC4E8BDA}"/>
              </a:ext>
            </a:extLst>
          </p:cNvPr>
          <p:cNvPicPr>
            <a:picLocks noChangeAspect="1"/>
          </p:cNvPicPr>
          <p:nvPr/>
        </p:nvPicPr>
        <p:blipFill>
          <a:blip r:embed="rId3"/>
          <a:stretch>
            <a:fillRect/>
          </a:stretch>
        </p:blipFill>
        <p:spPr>
          <a:xfrm>
            <a:off x="6466632" y="515136"/>
            <a:ext cx="4445000" cy="6303010"/>
          </a:xfrm>
          <a:prstGeom prst="rect">
            <a:avLst/>
          </a:prstGeom>
        </p:spPr>
      </p:pic>
      <p:sp>
        <p:nvSpPr>
          <p:cNvPr id="13" name="TextBox 12">
            <a:extLst>
              <a:ext uri="{FF2B5EF4-FFF2-40B4-BE49-F238E27FC236}">
                <a16:creationId xmlns:a16="http://schemas.microsoft.com/office/drawing/2014/main" id="{69CC0DDE-EFF3-3D41-9948-A9E98AC13B0E}"/>
              </a:ext>
            </a:extLst>
          </p:cNvPr>
          <p:cNvSpPr txBox="1"/>
          <p:nvPr/>
        </p:nvSpPr>
        <p:spPr>
          <a:xfrm>
            <a:off x="2869846" y="53471"/>
            <a:ext cx="1715727" cy="461665"/>
          </a:xfrm>
          <a:prstGeom prst="rect">
            <a:avLst/>
          </a:prstGeom>
          <a:noFill/>
        </p:spPr>
        <p:txBody>
          <a:bodyPr wrap="none" rtlCol="0">
            <a:spAutoFit/>
          </a:bodyPr>
          <a:lstStyle/>
          <a:p>
            <a:pPr algn="ctr"/>
            <a:r>
              <a:rPr lang="en-US" sz="2400" b="1" dirty="0"/>
              <a:t>Without IRS</a:t>
            </a:r>
          </a:p>
        </p:txBody>
      </p:sp>
      <p:sp>
        <p:nvSpPr>
          <p:cNvPr id="14" name="TextBox 13">
            <a:extLst>
              <a:ext uri="{FF2B5EF4-FFF2-40B4-BE49-F238E27FC236}">
                <a16:creationId xmlns:a16="http://schemas.microsoft.com/office/drawing/2014/main" id="{11CC751A-3815-A848-83E5-04CE74B17244}"/>
              </a:ext>
            </a:extLst>
          </p:cNvPr>
          <p:cNvSpPr txBox="1"/>
          <p:nvPr/>
        </p:nvSpPr>
        <p:spPr>
          <a:xfrm>
            <a:off x="8050077" y="42891"/>
            <a:ext cx="1278107" cy="461665"/>
          </a:xfrm>
          <a:prstGeom prst="rect">
            <a:avLst/>
          </a:prstGeom>
          <a:noFill/>
        </p:spPr>
        <p:txBody>
          <a:bodyPr wrap="none" rtlCol="0">
            <a:spAutoFit/>
          </a:bodyPr>
          <a:lstStyle/>
          <a:p>
            <a:pPr algn="ctr"/>
            <a:r>
              <a:rPr lang="en-US" sz="2400" b="1" dirty="0"/>
              <a:t>With IRS</a:t>
            </a:r>
          </a:p>
        </p:txBody>
      </p:sp>
    </p:spTree>
    <p:extLst>
      <p:ext uri="{BB962C8B-B14F-4D97-AF65-F5344CB8AC3E}">
        <p14:creationId xmlns:p14="http://schemas.microsoft.com/office/powerpoint/2010/main" val="2297820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A7AB0-F2D3-214B-87B5-E35497DD1128}"/>
              </a:ext>
            </a:extLst>
          </p:cNvPr>
          <p:cNvPicPr>
            <a:picLocks noChangeAspect="1"/>
          </p:cNvPicPr>
          <p:nvPr/>
        </p:nvPicPr>
        <p:blipFill>
          <a:blip r:embed="rId3"/>
          <a:stretch>
            <a:fillRect/>
          </a:stretch>
        </p:blipFill>
        <p:spPr>
          <a:xfrm>
            <a:off x="2921000" y="95250"/>
            <a:ext cx="6350000" cy="6667500"/>
          </a:xfrm>
          <a:prstGeom prst="rect">
            <a:avLst/>
          </a:prstGeom>
        </p:spPr>
      </p:pic>
    </p:spTree>
    <p:extLst>
      <p:ext uri="{BB962C8B-B14F-4D97-AF65-F5344CB8AC3E}">
        <p14:creationId xmlns:p14="http://schemas.microsoft.com/office/powerpoint/2010/main" val="2464610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DAF5C3-7E96-0841-BE3C-1ED2E4F8B7BB}"/>
              </a:ext>
            </a:extLst>
          </p:cNvPr>
          <p:cNvPicPr>
            <a:picLocks noChangeAspect="1"/>
          </p:cNvPicPr>
          <p:nvPr/>
        </p:nvPicPr>
        <p:blipFill>
          <a:blip r:embed="rId3"/>
          <a:stretch>
            <a:fillRect/>
          </a:stretch>
        </p:blipFill>
        <p:spPr>
          <a:xfrm>
            <a:off x="317764" y="1121229"/>
            <a:ext cx="5715000" cy="5212080"/>
          </a:xfrm>
          <a:prstGeom prst="rect">
            <a:avLst/>
          </a:prstGeom>
        </p:spPr>
      </p:pic>
      <p:pic>
        <p:nvPicPr>
          <p:cNvPr id="3" name="Picture 2">
            <a:extLst>
              <a:ext uri="{FF2B5EF4-FFF2-40B4-BE49-F238E27FC236}">
                <a16:creationId xmlns:a16="http://schemas.microsoft.com/office/drawing/2014/main" id="{1A452F16-1F04-494F-A0C4-6B03CA0D6677}"/>
              </a:ext>
            </a:extLst>
          </p:cNvPr>
          <p:cNvPicPr>
            <a:picLocks noChangeAspect="1"/>
          </p:cNvPicPr>
          <p:nvPr/>
        </p:nvPicPr>
        <p:blipFill>
          <a:blip r:embed="rId4"/>
          <a:stretch>
            <a:fillRect/>
          </a:stretch>
        </p:blipFill>
        <p:spPr>
          <a:xfrm>
            <a:off x="6112075" y="1121229"/>
            <a:ext cx="5715000" cy="5212080"/>
          </a:xfrm>
          <a:prstGeom prst="rect">
            <a:avLst/>
          </a:prstGeom>
        </p:spPr>
      </p:pic>
      <p:sp>
        <p:nvSpPr>
          <p:cNvPr id="4" name="TextBox 3">
            <a:extLst>
              <a:ext uri="{FF2B5EF4-FFF2-40B4-BE49-F238E27FC236}">
                <a16:creationId xmlns:a16="http://schemas.microsoft.com/office/drawing/2014/main" id="{41C47AC6-D9BB-9D4D-8440-4D676D6C578C}"/>
              </a:ext>
            </a:extLst>
          </p:cNvPr>
          <p:cNvSpPr txBox="1"/>
          <p:nvPr/>
        </p:nvSpPr>
        <p:spPr>
          <a:xfrm>
            <a:off x="2166811" y="294818"/>
            <a:ext cx="2226059" cy="584775"/>
          </a:xfrm>
          <a:prstGeom prst="rect">
            <a:avLst/>
          </a:prstGeom>
          <a:noFill/>
        </p:spPr>
        <p:txBody>
          <a:bodyPr wrap="none" rtlCol="0">
            <a:spAutoFit/>
          </a:bodyPr>
          <a:lstStyle/>
          <a:p>
            <a:pPr algn="ctr"/>
            <a:r>
              <a:rPr lang="en-US" sz="3200" b="1" dirty="0"/>
              <a:t>Without IRS</a:t>
            </a:r>
          </a:p>
        </p:txBody>
      </p:sp>
      <p:sp>
        <p:nvSpPr>
          <p:cNvPr id="5" name="TextBox 4">
            <a:extLst>
              <a:ext uri="{FF2B5EF4-FFF2-40B4-BE49-F238E27FC236}">
                <a16:creationId xmlns:a16="http://schemas.microsoft.com/office/drawing/2014/main" id="{57643A15-1468-7F41-B8CF-74AFE6972153}"/>
              </a:ext>
            </a:extLst>
          </p:cNvPr>
          <p:cNvSpPr txBox="1"/>
          <p:nvPr/>
        </p:nvSpPr>
        <p:spPr>
          <a:xfrm>
            <a:off x="8035798" y="288003"/>
            <a:ext cx="1642566" cy="584775"/>
          </a:xfrm>
          <a:prstGeom prst="rect">
            <a:avLst/>
          </a:prstGeom>
          <a:noFill/>
        </p:spPr>
        <p:txBody>
          <a:bodyPr wrap="none" rtlCol="0">
            <a:spAutoFit/>
          </a:bodyPr>
          <a:lstStyle/>
          <a:p>
            <a:pPr algn="ctr"/>
            <a:r>
              <a:rPr lang="en-US" sz="3200" b="1" dirty="0"/>
              <a:t>With IRS</a:t>
            </a:r>
          </a:p>
        </p:txBody>
      </p:sp>
      <p:sp>
        <p:nvSpPr>
          <p:cNvPr id="6" name="TextBox 5">
            <a:extLst>
              <a:ext uri="{FF2B5EF4-FFF2-40B4-BE49-F238E27FC236}">
                <a16:creationId xmlns:a16="http://schemas.microsoft.com/office/drawing/2014/main" id="{3E21549C-D8C7-F84D-B744-D0838367B67A}"/>
              </a:ext>
            </a:extLst>
          </p:cNvPr>
          <p:cNvSpPr txBox="1"/>
          <p:nvPr/>
        </p:nvSpPr>
        <p:spPr>
          <a:xfrm>
            <a:off x="4086905" y="6295985"/>
            <a:ext cx="4050340" cy="369332"/>
          </a:xfrm>
          <a:prstGeom prst="rect">
            <a:avLst/>
          </a:prstGeom>
          <a:noFill/>
        </p:spPr>
        <p:txBody>
          <a:bodyPr wrap="none" rtlCol="0">
            <a:spAutoFit/>
          </a:bodyPr>
          <a:lstStyle/>
          <a:p>
            <a:r>
              <a:rPr lang="en-US" dirty="0"/>
              <a:t>https://</a:t>
            </a:r>
            <a:r>
              <a:rPr lang="en-US" dirty="0" err="1"/>
              <a:t>github.com</a:t>
            </a:r>
            <a:r>
              <a:rPr lang="en-US" dirty="0"/>
              <a:t>/</a:t>
            </a:r>
            <a:r>
              <a:rPr lang="en-US" dirty="0" err="1"/>
              <a:t>pwilmart</a:t>
            </a:r>
            <a:r>
              <a:rPr lang="en-US" dirty="0"/>
              <a:t>/ASMS2018</a:t>
            </a:r>
          </a:p>
        </p:txBody>
      </p:sp>
    </p:spTree>
    <p:extLst>
      <p:ext uri="{BB962C8B-B14F-4D97-AF65-F5344CB8AC3E}">
        <p14:creationId xmlns:p14="http://schemas.microsoft.com/office/powerpoint/2010/main" val="1897402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5731-ECBA-5440-A983-ABB7DF720FE3}"/>
              </a:ext>
            </a:extLst>
          </p:cNvPr>
          <p:cNvSpPr>
            <a:spLocks noGrp="1"/>
          </p:cNvSpPr>
          <p:nvPr>
            <p:ph type="title"/>
          </p:nvPr>
        </p:nvSpPr>
        <p:spPr/>
        <p:txBody>
          <a:bodyPr>
            <a:noAutofit/>
          </a:bodyPr>
          <a:lstStyle/>
          <a:p>
            <a:r>
              <a:rPr lang="en-US" sz="4800" b="1" dirty="0"/>
              <a:t>Atlantic article says notebooks can replace traditional scientific papers…</a:t>
            </a:r>
          </a:p>
        </p:txBody>
      </p:sp>
      <p:sp>
        <p:nvSpPr>
          <p:cNvPr id="3" name="Content Placeholder 2">
            <a:extLst>
              <a:ext uri="{FF2B5EF4-FFF2-40B4-BE49-F238E27FC236}">
                <a16:creationId xmlns:a16="http://schemas.microsoft.com/office/drawing/2014/main" id="{E6933E69-5696-7C48-AD6A-0F8B3378746D}"/>
              </a:ext>
            </a:extLst>
          </p:cNvPr>
          <p:cNvSpPr>
            <a:spLocks noGrp="1"/>
          </p:cNvSpPr>
          <p:nvPr>
            <p:ph idx="1"/>
          </p:nvPr>
        </p:nvSpPr>
        <p:spPr/>
        <p:txBody>
          <a:bodyPr>
            <a:normAutofit/>
          </a:bodyPr>
          <a:lstStyle/>
          <a:p>
            <a:pPr>
              <a:lnSpc>
                <a:spcPct val="100000"/>
              </a:lnSpc>
            </a:pPr>
            <a:r>
              <a:rPr lang="en-US" sz="3600" dirty="0"/>
              <a:t>Notebooks don’t work for all content</a:t>
            </a:r>
          </a:p>
          <a:p>
            <a:pPr>
              <a:lnSpc>
                <a:spcPct val="100000"/>
              </a:lnSpc>
            </a:pPr>
            <a:r>
              <a:rPr lang="en-US" sz="3600" dirty="0"/>
              <a:t>Notebooks make great Supplemental Materials</a:t>
            </a:r>
          </a:p>
          <a:p>
            <a:pPr>
              <a:lnSpc>
                <a:spcPct val="100000"/>
              </a:lnSpc>
            </a:pPr>
            <a:r>
              <a:rPr lang="en-US" sz="3600" dirty="0"/>
              <a:t>Notebooks are logical choices for:</a:t>
            </a:r>
          </a:p>
          <a:p>
            <a:pPr lvl="1">
              <a:lnSpc>
                <a:spcPct val="100000"/>
              </a:lnSpc>
            </a:pPr>
            <a:r>
              <a:rPr lang="en-US" sz="3200" dirty="0"/>
              <a:t>QC and sanity checks</a:t>
            </a:r>
          </a:p>
          <a:p>
            <a:pPr lvl="1">
              <a:lnSpc>
                <a:spcPct val="100000"/>
              </a:lnSpc>
            </a:pPr>
            <a:r>
              <a:rPr lang="en-US" sz="3200" dirty="0"/>
              <a:t>Normalizations, transformations, correlations</a:t>
            </a:r>
          </a:p>
          <a:p>
            <a:pPr lvl="1">
              <a:lnSpc>
                <a:spcPct val="100000"/>
              </a:lnSpc>
            </a:pPr>
            <a:r>
              <a:rPr lang="en-US" sz="3200" dirty="0"/>
              <a:t>Statistical testing and modeling</a:t>
            </a:r>
          </a:p>
        </p:txBody>
      </p:sp>
    </p:spTree>
    <p:extLst>
      <p:ext uri="{BB962C8B-B14F-4D97-AF65-F5344CB8AC3E}">
        <p14:creationId xmlns:p14="http://schemas.microsoft.com/office/powerpoint/2010/main" val="4294681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7240C-B215-C344-9A6A-3775C1145636}"/>
              </a:ext>
            </a:extLst>
          </p:cNvPr>
          <p:cNvSpPr>
            <a:spLocks noGrp="1"/>
          </p:cNvSpPr>
          <p:nvPr>
            <p:ph type="title"/>
          </p:nvPr>
        </p:nvSpPr>
        <p:spPr/>
        <p:txBody>
          <a:bodyPr>
            <a:normAutofit/>
          </a:bodyPr>
          <a:lstStyle/>
          <a:p>
            <a:r>
              <a:rPr lang="en-US" sz="4800" b="1" dirty="0"/>
              <a:t>Disclaimers</a:t>
            </a:r>
          </a:p>
        </p:txBody>
      </p:sp>
      <p:sp>
        <p:nvSpPr>
          <p:cNvPr id="4" name="Content Placeholder 3">
            <a:extLst>
              <a:ext uri="{FF2B5EF4-FFF2-40B4-BE49-F238E27FC236}">
                <a16:creationId xmlns:a16="http://schemas.microsoft.com/office/drawing/2014/main" id="{6536FF1B-BE3E-3842-855F-83FB898960CD}"/>
              </a:ext>
            </a:extLst>
          </p:cNvPr>
          <p:cNvSpPr>
            <a:spLocks noGrp="1"/>
          </p:cNvSpPr>
          <p:nvPr>
            <p:ph idx="1"/>
          </p:nvPr>
        </p:nvSpPr>
        <p:spPr/>
        <p:txBody>
          <a:bodyPr>
            <a:normAutofit lnSpcReduction="10000"/>
          </a:bodyPr>
          <a:lstStyle/>
          <a:p>
            <a:r>
              <a:rPr lang="en-US" sz="3200" dirty="0"/>
              <a:t>Scientific python and </a:t>
            </a:r>
            <a:r>
              <a:rPr lang="en-US" sz="3200" dirty="0" err="1"/>
              <a:t>Jupyter</a:t>
            </a:r>
            <a:r>
              <a:rPr lang="en-US" sz="3200" dirty="0"/>
              <a:t> notebooks are big topics</a:t>
            </a:r>
          </a:p>
          <a:p>
            <a:r>
              <a:rPr lang="en-US" sz="3200" dirty="0"/>
              <a:t>R is confusing and there is a </a:t>
            </a:r>
            <a:r>
              <a:rPr lang="en-US" sz="3200" u="sng" dirty="0"/>
              <a:t>lot</a:t>
            </a:r>
            <a:r>
              <a:rPr lang="en-US" sz="3200" dirty="0"/>
              <a:t> to learn</a:t>
            </a:r>
          </a:p>
          <a:p>
            <a:pPr lvl="1"/>
            <a:r>
              <a:rPr lang="en-US" sz="2800" dirty="0"/>
              <a:t>Traditional (old) R</a:t>
            </a:r>
          </a:p>
          <a:p>
            <a:pPr lvl="1"/>
            <a:r>
              <a:rPr lang="en-US" sz="2800" dirty="0" err="1"/>
              <a:t>RStudio</a:t>
            </a:r>
            <a:r>
              <a:rPr lang="en-US" sz="2800" dirty="0"/>
              <a:t> and modern R</a:t>
            </a:r>
          </a:p>
          <a:p>
            <a:pPr lvl="1"/>
            <a:r>
              <a:rPr lang="en-US" sz="2800" dirty="0"/>
              <a:t>Statistics </a:t>
            </a:r>
          </a:p>
          <a:p>
            <a:pPr lvl="1"/>
            <a:r>
              <a:rPr lang="en-US" sz="2800" dirty="0"/>
              <a:t>Bioconductor </a:t>
            </a:r>
          </a:p>
          <a:p>
            <a:r>
              <a:rPr lang="en-US" sz="3200" dirty="0"/>
              <a:t>Git/</a:t>
            </a:r>
            <a:r>
              <a:rPr lang="en-US" sz="3200" dirty="0" err="1"/>
              <a:t>Github</a:t>
            </a:r>
            <a:r>
              <a:rPr lang="en-US" sz="3200" dirty="0"/>
              <a:t> also extensive</a:t>
            </a:r>
          </a:p>
          <a:p>
            <a:r>
              <a:rPr lang="en-US" sz="3200" dirty="0"/>
              <a:t>“data science” field is interesting: Hadley Wickham, Wes McKinney, Jake </a:t>
            </a:r>
            <a:r>
              <a:rPr lang="en-US" sz="3200" dirty="0" err="1"/>
              <a:t>VanderPlas</a:t>
            </a:r>
            <a:r>
              <a:rPr lang="en-US" sz="3200" dirty="0"/>
              <a:t> (UW)</a:t>
            </a:r>
            <a:endParaRPr lang="en-US" dirty="0"/>
          </a:p>
        </p:txBody>
      </p:sp>
    </p:spTree>
    <p:extLst>
      <p:ext uri="{BB962C8B-B14F-4D97-AF65-F5344CB8AC3E}">
        <p14:creationId xmlns:p14="http://schemas.microsoft.com/office/powerpoint/2010/main" val="3611398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4A44EC-652E-6E45-A2F3-546534ADB593}"/>
              </a:ext>
            </a:extLst>
          </p:cNvPr>
          <p:cNvPicPr>
            <a:picLocks noChangeAspect="1"/>
          </p:cNvPicPr>
          <p:nvPr/>
        </p:nvPicPr>
        <p:blipFill>
          <a:blip r:embed="rId2"/>
          <a:stretch>
            <a:fillRect/>
          </a:stretch>
        </p:blipFill>
        <p:spPr>
          <a:xfrm>
            <a:off x="3238500" y="1155700"/>
            <a:ext cx="5715000" cy="4546600"/>
          </a:xfrm>
          <a:prstGeom prst="rect">
            <a:avLst/>
          </a:prstGeom>
        </p:spPr>
      </p:pic>
      <p:sp>
        <p:nvSpPr>
          <p:cNvPr id="3" name="TextBox 2">
            <a:extLst>
              <a:ext uri="{FF2B5EF4-FFF2-40B4-BE49-F238E27FC236}">
                <a16:creationId xmlns:a16="http://schemas.microsoft.com/office/drawing/2014/main" id="{8A693E43-3683-004A-B8F3-75086E02601F}"/>
              </a:ext>
            </a:extLst>
          </p:cNvPr>
          <p:cNvSpPr txBox="1"/>
          <p:nvPr/>
        </p:nvSpPr>
        <p:spPr>
          <a:xfrm>
            <a:off x="447870" y="6064898"/>
            <a:ext cx="7598555" cy="369332"/>
          </a:xfrm>
          <a:prstGeom prst="rect">
            <a:avLst/>
          </a:prstGeom>
          <a:noFill/>
        </p:spPr>
        <p:txBody>
          <a:bodyPr wrap="none" rtlCol="0">
            <a:spAutoFit/>
          </a:bodyPr>
          <a:lstStyle/>
          <a:p>
            <a:r>
              <a:rPr lang="en-US" dirty="0">
                <a:hlinkClick r:id="rId3"/>
              </a:rPr>
              <a:t>https://goo.gl/images/x2PZXP</a:t>
            </a:r>
            <a:r>
              <a:rPr lang="en-US" dirty="0"/>
              <a:t>  (Steve </a:t>
            </a:r>
            <a:r>
              <a:rPr lang="en-US" dirty="0" err="1"/>
              <a:t>Macone</a:t>
            </a:r>
            <a:r>
              <a:rPr lang="en-US" dirty="0"/>
              <a:t>, New Yorker, October 18th, 2010)</a:t>
            </a:r>
          </a:p>
        </p:txBody>
      </p:sp>
      <p:sp>
        <p:nvSpPr>
          <p:cNvPr id="4" name="TextBox 3">
            <a:extLst>
              <a:ext uri="{FF2B5EF4-FFF2-40B4-BE49-F238E27FC236}">
                <a16:creationId xmlns:a16="http://schemas.microsoft.com/office/drawing/2014/main" id="{11E0BDBE-8863-A644-881D-54719AD388B9}"/>
              </a:ext>
            </a:extLst>
          </p:cNvPr>
          <p:cNvSpPr txBox="1"/>
          <p:nvPr/>
        </p:nvSpPr>
        <p:spPr>
          <a:xfrm>
            <a:off x="2896580" y="518160"/>
            <a:ext cx="6502294" cy="646331"/>
          </a:xfrm>
          <a:prstGeom prst="rect">
            <a:avLst/>
          </a:prstGeom>
          <a:noFill/>
        </p:spPr>
        <p:txBody>
          <a:bodyPr wrap="none" rtlCol="0">
            <a:spAutoFit/>
          </a:bodyPr>
          <a:lstStyle/>
          <a:p>
            <a:pPr algn="ctr"/>
            <a:r>
              <a:rPr lang="en-US" sz="3600" dirty="0"/>
              <a:t>See: https://</a:t>
            </a:r>
            <a:r>
              <a:rPr lang="en-US" sz="3600" dirty="0" err="1"/>
              <a:t>github.com</a:t>
            </a:r>
            <a:r>
              <a:rPr lang="en-US" sz="3600" dirty="0"/>
              <a:t>/</a:t>
            </a:r>
            <a:r>
              <a:rPr lang="en-US" sz="3600" dirty="0" err="1"/>
              <a:t>pwilmart</a:t>
            </a:r>
            <a:endParaRPr lang="en-US" sz="3600" dirty="0"/>
          </a:p>
        </p:txBody>
      </p:sp>
    </p:spTree>
    <p:extLst>
      <p:ext uri="{BB962C8B-B14F-4D97-AF65-F5344CB8AC3E}">
        <p14:creationId xmlns:p14="http://schemas.microsoft.com/office/powerpoint/2010/main" val="4293224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D1DFD-9ED3-DD4D-89E4-209672CB516A}"/>
              </a:ext>
            </a:extLst>
          </p:cNvPr>
          <p:cNvPicPr>
            <a:picLocks noChangeAspect="1"/>
          </p:cNvPicPr>
          <p:nvPr/>
        </p:nvPicPr>
        <p:blipFill>
          <a:blip r:embed="rId3"/>
          <a:stretch>
            <a:fillRect/>
          </a:stretch>
        </p:blipFill>
        <p:spPr>
          <a:xfrm>
            <a:off x="1524000" y="1179458"/>
            <a:ext cx="9144000" cy="5177790"/>
          </a:xfrm>
          <a:prstGeom prst="rect">
            <a:avLst/>
          </a:prstGeom>
        </p:spPr>
      </p:pic>
      <p:sp>
        <p:nvSpPr>
          <p:cNvPr id="4" name="TextBox 3">
            <a:extLst>
              <a:ext uri="{FF2B5EF4-FFF2-40B4-BE49-F238E27FC236}">
                <a16:creationId xmlns:a16="http://schemas.microsoft.com/office/drawing/2014/main" id="{CAF3BCF9-F246-9A43-B14E-955916F37002}"/>
              </a:ext>
            </a:extLst>
          </p:cNvPr>
          <p:cNvSpPr txBox="1"/>
          <p:nvPr/>
        </p:nvSpPr>
        <p:spPr>
          <a:xfrm>
            <a:off x="304801" y="363106"/>
            <a:ext cx="11547230" cy="584775"/>
          </a:xfrm>
          <a:prstGeom prst="rect">
            <a:avLst/>
          </a:prstGeom>
          <a:noFill/>
        </p:spPr>
        <p:txBody>
          <a:bodyPr wrap="square" rtlCol="0">
            <a:spAutoFit/>
          </a:bodyPr>
          <a:lstStyle/>
          <a:p>
            <a:r>
              <a:rPr lang="en-US" sz="3200" dirty="0"/>
              <a:t>Somers J. “The scientific paper is obsolete.” The Atlantic. 2018 Apr 5.</a:t>
            </a:r>
          </a:p>
        </p:txBody>
      </p:sp>
    </p:spTree>
    <p:extLst>
      <p:ext uri="{BB962C8B-B14F-4D97-AF65-F5344CB8AC3E}">
        <p14:creationId xmlns:p14="http://schemas.microsoft.com/office/powerpoint/2010/main" val="2812361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5731-ECBA-5440-A983-ABB7DF720FE3}"/>
              </a:ext>
            </a:extLst>
          </p:cNvPr>
          <p:cNvSpPr>
            <a:spLocks noGrp="1"/>
          </p:cNvSpPr>
          <p:nvPr>
            <p:ph type="title"/>
          </p:nvPr>
        </p:nvSpPr>
        <p:spPr>
          <a:xfrm>
            <a:off x="701040" y="365125"/>
            <a:ext cx="10805160" cy="1325563"/>
          </a:xfrm>
        </p:spPr>
        <p:txBody>
          <a:bodyPr>
            <a:noAutofit/>
          </a:bodyPr>
          <a:lstStyle/>
          <a:p>
            <a:r>
              <a:rPr lang="en-US" sz="4800" b="1" dirty="0"/>
              <a:t>Atlantic article says notebooks can replace papers – so what are notebooks?</a:t>
            </a:r>
          </a:p>
        </p:txBody>
      </p:sp>
      <p:sp>
        <p:nvSpPr>
          <p:cNvPr id="3" name="Content Placeholder 2">
            <a:extLst>
              <a:ext uri="{FF2B5EF4-FFF2-40B4-BE49-F238E27FC236}">
                <a16:creationId xmlns:a16="http://schemas.microsoft.com/office/drawing/2014/main" id="{E6933E69-5696-7C48-AD6A-0F8B3378746D}"/>
              </a:ext>
            </a:extLst>
          </p:cNvPr>
          <p:cNvSpPr>
            <a:spLocks noGrp="1"/>
          </p:cNvSpPr>
          <p:nvPr>
            <p:ph idx="1"/>
          </p:nvPr>
        </p:nvSpPr>
        <p:spPr>
          <a:xfrm>
            <a:off x="838200" y="1985645"/>
            <a:ext cx="10515600" cy="4351338"/>
          </a:xfrm>
        </p:spPr>
        <p:txBody>
          <a:bodyPr>
            <a:normAutofit/>
          </a:bodyPr>
          <a:lstStyle/>
          <a:p>
            <a:pPr>
              <a:lnSpc>
                <a:spcPct val="100000"/>
              </a:lnSpc>
              <a:spcBef>
                <a:spcPts val="1200"/>
              </a:spcBef>
            </a:pPr>
            <a:r>
              <a:rPr lang="en-US" sz="3600" dirty="0"/>
              <a:t>Notebooks are web server applications</a:t>
            </a:r>
          </a:p>
          <a:p>
            <a:pPr>
              <a:lnSpc>
                <a:spcPct val="100000"/>
              </a:lnSpc>
              <a:spcBef>
                <a:spcPts val="1200"/>
              </a:spcBef>
            </a:pPr>
            <a:r>
              <a:rPr lang="en-US" sz="3600" dirty="0"/>
              <a:t>You work on notebooks with web browsers</a:t>
            </a:r>
          </a:p>
          <a:p>
            <a:pPr>
              <a:lnSpc>
                <a:spcPct val="100000"/>
              </a:lnSpc>
              <a:spcBef>
                <a:spcPts val="1200"/>
              </a:spcBef>
            </a:pPr>
            <a:r>
              <a:rPr lang="en-US" sz="3600" dirty="0"/>
              <a:t>Notebooks format text, run code, and show output </a:t>
            </a:r>
          </a:p>
          <a:p>
            <a:pPr>
              <a:lnSpc>
                <a:spcPct val="100000"/>
              </a:lnSpc>
              <a:spcBef>
                <a:spcPts val="1200"/>
              </a:spcBef>
            </a:pPr>
            <a:r>
              <a:rPr lang="en-US" sz="3600" dirty="0" err="1"/>
              <a:t>Jupyter</a:t>
            </a:r>
            <a:r>
              <a:rPr lang="en-US" sz="3600" dirty="0"/>
              <a:t> notebooks or R Markdown (</a:t>
            </a:r>
            <a:r>
              <a:rPr lang="en-US" sz="3600" dirty="0" err="1"/>
              <a:t>RStudio</a:t>
            </a:r>
            <a:r>
              <a:rPr lang="en-US" sz="3600" dirty="0"/>
              <a:t>) + </a:t>
            </a:r>
            <a:r>
              <a:rPr lang="en-US" sz="3600" dirty="0" err="1"/>
              <a:t>knitr</a:t>
            </a:r>
            <a:endParaRPr lang="en-US" sz="3600" dirty="0"/>
          </a:p>
        </p:txBody>
      </p:sp>
    </p:spTree>
    <p:extLst>
      <p:ext uri="{BB962C8B-B14F-4D97-AF65-F5344CB8AC3E}">
        <p14:creationId xmlns:p14="http://schemas.microsoft.com/office/powerpoint/2010/main" val="1143483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28168-081B-6B4C-8198-40EF8F6CA3D2}"/>
              </a:ext>
            </a:extLst>
          </p:cNvPr>
          <p:cNvSpPr>
            <a:spLocks noGrp="1"/>
          </p:cNvSpPr>
          <p:nvPr>
            <p:ph type="title"/>
          </p:nvPr>
        </p:nvSpPr>
        <p:spPr/>
        <p:txBody>
          <a:bodyPr>
            <a:normAutofit/>
          </a:bodyPr>
          <a:lstStyle/>
          <a:p>
            <a:r>
              <a:rPr lang="en-US" sz="4800" b="1" dirty="0"/>
              <a:t>Installing </a:t>
            </a:r>
            <a:r>
              <a:rPr lang="en-US" sz="4800" b="1" dirty="0" err="1"/>
              <a:t>Jupyter</a:t>
            </a:r>
            <a:r>
              <a:rPr lang="en-US" sz="4800" b="1" dirty="0"/>
              <a:t> notebooks</a:t>
            </a:r>
          </a:p>
        </p:txBody>
      </p:sp>
      <p:sp>
        <p:nvSpPr>
          <p:cNvPr id="3" name="Content Placeholder 2">
            <a:extLst>
              <a:ext uri="{FF2B5EF4-FFF2-40B4-BE49-F238E27FC236}">
                <a16:creationId xmlns:a16="http://schemas.microsoft.com/office/drawing/2014/main" id="{4A6D5021-183D-9641-BC0B-5204928E221D}"/>
              </a:ext>
            </a:extLst>
          </p:cNvPr>
          <p:cNvSpPr>
            <a:spLocks noGrp="1"/>
          </p:cNvSpPr>
          <p:nvPr>
            <p:ph idx="1"/>
          </p:nvPr>
        </p:nvSpPr>
        <p:spPr/>
        <p:txBody>
          <a:bodyPr/>
          <a:lstStyle/>
          <a:p>
            <a:r>
              <a:rPr lang="en-US" sz="3600" dirty="0"/>
              <a:t>Part of scientific python distributions</a:t>
            </a:r>
          </a:p>
          <a:p>
            <a:pPr lvl="1"/>
            <a:r>
              <a:rPr lang="en-US" sz="3200" dirty="0">
                <a:hlinkClick r:id="rId3"/>
              </a:rPr>
              <a:t>www.anaconda.com</a:t>
            </a:r>
            <a:endParaRPr lang="en-US" sz="3200" dirty="0"/>
          </a:p>
          <a:p>
            <a:r>
              <a:rPr lang="en-US" sz="3600" dirty="0"/>
              <a:t>Extensive documentation online</a:t>
            </a:r>
          </a:p>
          <a:p>
            <a:pPr lvl="1"/>
            <a:r>
              <a:rPr lang="en-US" sz="3200" dirty="0">
                <a:hlinkClick r:id="rId4"/>
              </a:rPr>
              <a:t>www.jupyter.org/documentation</a:t>
            </a:r>
            <a:endParaRPr lang="en-US" sz="3200" dirty="0"/>
          </a:p>
          <a:p>
            <a:r>
              <a:rPr lang="en-US" sz="3600" dirty="0"/>
              <a:t>Supports Python by default</a:t>
            </a:r>
          </a:p>
          <a:p>
            <a:r>
              <a:rPr lang="en-US" sz="3600" dirty="0"/>
              <a:t>R support needs separate installation</a:t>
            </a:r>
          </a:p>
          <a:p>
            <a:pPr lvl="1"/>
            <a:r>
              <a:rPr lang="en-US" sz="3200" dirty="0">
                <a:hlinkClick r:id="rId5"/>
              </a:rPr>
              <a:t>https//</a:t>
            </a:r>
            <a:r>
              <a:rPr lang="en-US" sz="3200" dirty="0" err="1">
                <a:hlinkClick r:id="rId5"/>
              </a:rPr>
              <a:t>irkernel.github.io</a:t>
            </a:r>
            <a:r>
              <a:rPr lang="en-US" sz="3200" dirty="0">
                <a:hlinkClick r:id="rId5"/>
              </a:rPr>
              <a:t>/installation/</a:t>
            </a:r>
            <a:endParaRPr lang="en-US" sz="3200" dirty="0"/>
          </a:p>
          <a:p>
            <a:endParaRPr lang="en-US" dirty="0"/>
          </a:p>
        </p:txBody>
      </p:sp>
    </p:spTree>
    <p:extLst>
      <p:ext uri="{BB962C8B-B14F-4D97-AF65-F5344CB8AC3E}">
        <p14:creationId xmlns:p14="http://schemas.microsoft.com/office/powerpoint/2010/main" val="803790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F38295-DD36-D743-92E8-704280AC9386}"/>
              </a:ext>
            </a:extLst>
          </p:cNvPr>
          <p:cNvPicPr>
            <a:picLocks noChangeAspect="1"/>
          </p:cNvPicPr>
          <p:nvPr/>
        </p:nvPicPr>
        <p:blipFill>
          <a:blip r:embed="rId2"/>
          <a:stretch>
            <a:fillRect/>
          </a:stretch>
        </p:blipFill>
        <p:spPr>
          <a:xfrm>
            <a:off x="0" y="-331467"/>
            <a:ext cx="12192000" cy="3317480"/>
          </a:xfrm>
          <a:prstGeom prst="rect">
            <a:avLst/>
          </a:prstGeom>
        </p:spPr>
      </p:pic>
      <p:pic>
        <p:nvPicPr>
          <p:cNvPr id="9" name="Picture 8">
            <a:extLst>
              <a:ext uri="{FF2B5EF4-FFF2-40B4-BE49-F238E27FC236}">
                <a16:creationId xmlns:a16="http://schemas.microsoft.com/office/drawing/2014/main" id="{01BBFDCA-69EF-1646-A8A7-054F6B3A9739}"/>
              </a:ext>
            </a:extLst>
          </p:cNvPr>
          <p:cNvPicPr>
            <a:picLocks noChangeAspect="1"/>
          </p:cNvPicPr>
          <p:nvPr/>
        </p:nvPicPr>
        <p:blipFill>
          <a:blip r:embed="rId3"/>
          <a:stretch>
            <a:fillRect/>
          </a:stretch>
        </p:blipFill>
        <p:spPr>
          <a:xfrm>
            <a:off x="6980" y="2299836"/>
            <a:ext cx="12192000" cy="4884285"/>
          </a:xfrm>
          <a:prstGeom prst="rect">
            <a:avLst/>
          </a:prstGeom>
        </p:spPr>
      </p:pic>
      <p:sp>
        <p:nvSpPr>
          <p:cNvPr id="10" name="TextBox 9">
            <a:extLst>
              <a:ext uri="{FF2B5EF4-FFF2-40B4-BE49-F238E27FC236}">
                <a16:creationId xmlns:a16="http://schemas.microsoft.com/office/drawing/2014/main" id="{197103B7-0703-874E-9CAF-916719175718}"/>
              </a:ext>
            </a:extLst>
          </p:cNvPr>
          <p:cNvSpPr txBox="1"/>
          <p:nvPr/>
        </p:nvSpPr>
        <p:spPr>
          <a:xfrm>
            <a:off x="5638800" y="1046167"/>
            <a:ext cx="5128007" cy="1200329"/>
          </a:xfrm>
          <a:prstGeom prst="rect">
            <a:avLst/>
          </a:prstGeom>
          <a:solidFill>
            <a:schemeClr val="bg1"/>
          </a:solidFill>
        </p:spPr>
        <p:txBody>
          <a:bodyPr wrap="none" rtlCol="0">
            <a:spAutoFit/>
          </a:bodyPr>
          <a:lstStyle/>
          <a:p>
            <a:r>
              <a:rPr lang="en-US" sz="3600" b="1" dirty="0">
                <a:solidFill>
                  <a:srgbClr val="FF0000"/>
                </a:solidFill>
              </a:rPr>
              <a:t>Launch </a:t>
            </a:r>
            <a:r>
              <a:rPr lang="en-US" sz="3600" b="1" dirty="0" err="1">
                <a:solidFill>
                  <a:srgbClr val="FF0000"/>
                </a:solidFill>
              </a:rPr>
              <a:t>Jupyter</a:t>
            </a:r>
            <a:r>
              <a:rPr lang="en-US" sz="3600" b="1" dirty="0">
                <a:solidFill>
                  <a:srgbClr val="FF0000"/>
                </a:solidFill>
              </a:rPr>
              <a:t> notebook </a:t>
            </a:r>
            <a:br>
              <a:rPr lang="en-US" sz="3600" b="1" dirty="0">
                <a:solidFill>
                  <a:srgbClr val="FF0000"/>
                </a:solidFill>
              </a:rPr>
            </a:br>
            <a:r>
              <a:rPr lang="en-US" sz="3600" b="1" dirty="0">
                <a:solidFill>
                  <a:srgbClr val="FF0000"/>
                </a:solidFill>
              </a:rPr>
              <a:t>from command line</a:t>
            </a:r>
          </a:p>
        </p:txBody>
      </p:sp>
      <p:sp>
        <p:nvSpPr>
          <p:cNvPr id="11" name="Oval 10">
            <a:extLst>
              <a:ext uri="{FF2B5EF4-FFF2-40B4-BE49-F238E27FC236}">
                <a16:creationId xmlns:a16="http://schemas.microsoft.com/office/drawing/2014/main" id="{BE451579-0187-014C-9D18-2AA6EBBE3A90}"/>
              </a:ext>
            </a:extLst>
          </p:cNvPr>
          <p:cNvSpPr/>
          <p:nvPr/>
        </p:nvSpPr>
        <p:spPr>
          <a:xfrm>
            <a:off x="4785360" y="2552700"/>
            <a:ext cx="2705100" cy="5562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D486B11-AACA-3E4D-804B-0D1001C1F613}"/>
              </a:ext>
            </a:extLst>
          </p:cNvPr>
          <p:cNvSpPr/>
          <p:nvPr/>
        </p:nvSpPr>
        <p:spPr>
          <a:xfrm>
            <a:off x="960120" y="4396740"/>
            <a:ext cx="2705100" cy="5562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AB93FFA-9F4A-D74E-869C-F04C2537A01A}"/>
              </a:ext>
            </a:extLst>
          </p:cNvPr>
          <p:cNvSpPr/>
          <p:nvPr/>
        </p:nvSpPr>
        <p:spPr>
          <a:xfrm>
            <a:off x="10530840" y="3810000"/>
            <a:ext cx="9144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2EA5A41-48DF-3F4D-820E-218A6261FCF6}"/>
              </a:ext>
            </a:extLst>
          </p:cNvPr>
          <p:cNvSpPr/>
          <p:nvPr/>
        </p:nvSpPr>
        <p:spPr>
          <a:xfrm>
            <a:off x="2352311" y="432769"/>
            <a:ext cx="6735848" cy="2233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7A1BF35-CC85-9540-8F56-EFECBC3593FF}"/>
              </a:ext>
            </a:extLst>
          </p:cNvPr>
          <p:cNvSpPr/>
          <p:nvPr/>
        </p:nvSpPr>
        <p:spPr>
          <a:xfrm>
            <a:off x="3531957" y="656135"/>
            <a:ext cx="1465832" cy="1884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43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492D33B-0A20-DE47-B196-C556CA193BB9}"/>
              </a:ext>
            </a:extLst>
          </p:cNvPr>
          <p:cNvGrpSpPr/>
          <p:nvPr/>
        </p:nvGrpSpPr>
        <p:grpSpPr>
          <a:xfrm>
            <a:off x="0" y="1647768"/>
            <a:ext cx="12192000" cy="4884285"/>
            <a:chOff x="0" y="986857"/>
            <a:chExt cx="12192000" cy="4884285"/>
          </a:xfrm>
        </p:grpSpPr>
        <p:pic>
          <p:nvPicPr>
            <p:cNvPr id="3" name="Picture 2">
              <a:extLst>
                <a:ext uri="{FF2B5EF4-FFF2-40B4-BE49-F238E27FC236}">
                  <a16:creationId xmlns:a16="http://schemas.microsoft.com/office/drawing/2014/main" id="{5536039A-FA82-044C-870B-DBA546D7102E}"/>
                </a:ext>
              </a:extLst>
            </p:cNvPr>
            <p:cNvPicPr>
              <a:picLocks noChangeAspect="1"/>
            </p:cNvPicPr>
            <p:nvPr/>
          </p:nvPicPr>
          <p:blipFill>
            <a:blip r:embed="rId2"/>
            <a:stretch>
              <a:fillRect/>
            </a:stretch>
          </p:blipFill>
          <p:spPr>
            <a:xfrm>
              <a:off x="0" y="986857"/>
              <a:ext cx="12192000" cy="4884285"/>
            </a:xfrm>
            <a:prstGeom prst="rect">
              <a:avLst/>
            </a:prstGeom>
          </p:spPr>
        </p:pic>
        <p:sp>
          <p:nvSpPr>
            <p:cNvPr id="4" name="Oval 3">
              <a:extLst>
                <a:ext uri="{FF2B5EF4-FFF2-40B4-BE49-F238E27FC236}">
                  <a16:creationId xmlns:a16="http://schemas.microsoft.com/office/drawing/2014/main" id="{B545B452-FF6A-EE44-83A0-A001EE9DD03C}"/>
                </a:ext>
              </a:extLst>
            </p:cNvPr>
            <p:cNvSpPr/>
            <p:nvPr/>
          </p:nvSpPr>
          <p:spPr>
            <a:xfrm>
              <a:off x="1470660" y="1783080"/>
              <a:ext cx="1668780" cy="5562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93ECC97-27A2-924F-9239-0563DECCB9E0}"/>
                </a:ext>
              </a:extLst>
            </p:cNvPr>
            <p:cNvSpPr txBox="1"/>
            <p:nvPr/>
          </p:nvSpPr>
          <p:spPr>
            <a:xfrm>
              <a:off x="3329940" y="1738044"/>
              <a:ext cx="2935227" cy="584775"/>
            </a:xfrm>
            <a:prstGeom prst="rect">
              <a:avLst/>
            </a:prstGeom>
            <a:noFill/>
          </p:spPr>
          <p:txBody>
            <a:bodyPr wrap="none" rtlCol="0">
              <a:spAutoFit/>
            </a:bodyPr>
            <a:lstStyle/>
            <a:p>
              <a:r>
                <a:rPr lang="en-US" sz="3200" b="1" dirty="0">
                  <a:solidFill>
                    <a:srgbClr val="FF0000"/>
                  </a:solidFill>
                </a:rPr>
                <a:t>Notebook name</a:t>
              </a:r>
            </a:p>
          </p:txBody>
        </p:sp>
        <p:sp>
          <p:nvSpPr>
            <p:cNvPr id="6" name="TextBox 5">
              <a:extLst>
                <a:ext uri="{FF2B5EF4-FFF2-40B4-BE49-F238E27FC236}">
                  <a16:creationId xmlns:a16="http://schemas.microsoft.com/office/drawing/2014/main" id="{0715A171-CB92-B541-BEA2-EB28648C9F31}"/>
                </a:ext>
              </a:extLst>
            </p:cNvPr>
            <p:cNvSpPr txBox="1"/>
            <p:nvPr/>
          </p:nvSpPr>
          <p:spPr>
            <a:xfrm>
              <a:off x="5257800" y="2126664"/>
              <a:ext cx="1850186" cy="584775"/>
            </a:xfrm>
            <a:prstGeom prst="rect">
              <a:avLst/>
            </a:prstGeom>
            <a:noFill/>
          </p:spPr>
          <p:txBody>
            <a:bodyPr wrap="none" rtlCol="0">
              <a:spAutoFit/>
            </a:bodyPr>
            <a:lstStyle/>
            <a:p>
              <a:r>
                <a:rPr lang="en-US" sz="3200" b="1" dirty="0">
                  <a:solidFill>
                    <a:srgbClr val="FF0000"/>
                  </a:solidFill>
                </a:rPr>
                <a:t>Menu bar</a:t>
              </a:r>
            </a:p>
          </p:txBody>
        </p:sp>
        <p:sp>
          <p:nvSpPr>
            <p:cNvPr id="7" name="TextBox 6">
              <a:extLst>
                <a:ext uri="{FF2B5EF4-FFF2-40B4-BE49-F238E27FC236}">
                  <a16:creationId xmlns:a16="http://schemas.microsoft.com/office/drawing/2014/main" id="{A46E16D2-8525-374A-B3DC-21798684AB8B}"/>
                </a:ext>
              </a:extLst>
            </p:cNvPr>
            <p:cNvSpPr txBox="1"/>
            <p:nvPr/>
          </p:nvSpPr>
          <p:spPr>
            <a:xfrm>
              <a:off x="6214053" y="2457151"/>
              <a:ext cx="1463670" cy="584775"/>
            </a:xfrm>
            <a:prstGeom prst="rect">
              <a:avLst/>
            </a:prstGeom>
            <a:noFill/>
          </p:spPr>
          <p:txBody>
            <a:bodyPr wrap="none" rtlCol="0">
              <a:spAutoFit/>
            </a:bodyPr>
            <a:lstStyle/>
            <a:p>
              <a:r>
                <a:rPr lang="en-US" sz="3200" b="1" dirty="0">
                  <a:solidFill>
                    <a:srgbClr val="FF0000"/>
                  </a:solidFill>
                </a:rPr>
                <a:t>Toolbar</a:t>
              </a:r>
            </a:p>
          </p:txBody>
        </p:sp>
        <p:sp>
          <p:nvSpPr>
            <p:cNvPr id="8" name="Oval 7">
              <a:extLst>
                <a:ext uri="{FF2B5EF4-FFF2-40B4-BE49-F238E27FC236}">
                  <a16:creationId xmlns:a16="http://schemas.microsoft.com/office/drawing/2014/main" id="{4C0DD380-5B2C-D441-8042-488C74644BA0}"/>
                </a:ext>
              </a:extLst>
            </p:cNvPr>
            <p:cNvSpPr/>
            <p:nvPr/>
          </p:nvSpPr>
          <p:spPr>
            <a:xfrm>
              <a:off x="5852187" y="1264919"/>
              <a:ext cx="1059153" cy="4114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677EC8-D863-FF46-B8CD-1D7E9E0ED405}"/>
                </a:ext>
              </a:extLst>
            </p:cNvPr>
            <p:cNvSpPr txBox="1"/>
            <p:nvPr/>
          </p:nvSpPr>
          <p:spPr>
            <a:xfrm>
              <a:off x="2983173" y="3126661"/>
              <a:ext cx="5744137" cy="1446550"/>
            </a:xfrm>
            <a:prstGeom prst="rect">
              <a:avLst/>
            </a:prstGeom>
            <a:noFill/>
          </p:spPr>
          <p:txBody>
            <a:bodyPr wrap="none" rtlCol="0">
              <a:spAutoFit/>
            </a:bodyPr>
            <a:lstStyle/>
            <a:p>
              <a:r>
                <a:rPr lang="en-US" sz="3200" b="1" dirty="0">
                  <a:solidFill>
                    <a:srgbClr val="FF0000"/>
                  </a:solidFill>
                </a:rPr>
                <a:t>Code cell</a:t>
              </a:r>
            </a:p>
            <a:p>
              <a:pPr marL="457200" indent="-457200">
                <a:buFont typeface="Arial" panose="020B0604020202020204" pitchFamily="34" charset="0"/>
                <a:buChar char="•"/>
              </a:pPr>
              <a:r>
                <a:rPr lang="en-US" sz="2800" b="1" dirty="0">
                  <a:solidFill>
                    <a:srgbClr val="FF0000"/>
                  </a:solidFill>
                </a:rPr>
                <a:t>Multi-line with syntax highlighting</a:t>
              </a:r>
            </a:p>
            <a:p>
              <a:pPr marL="457200" indent="-457200">
                <a:buFont typeface="Arial" panose="020B0604020202020204" pitchFamily="34" charset="0"/>
                <a:buChar char="•"/>
              </a:pPr>
              <a:r>
                <a:rPr lang="en-US" sz="2800" b="1" dirty="0">
                  <a:solidFill>
                    <a:srgbClr val="FF0000"/>
                  </a:solidFill>
                </a:rPr>
                <a:t>SHIFT + RETURN to execute</a:t>
              </a:r>
            </a:p>
          </p:txBody>
        </p:sp>
      </p:grpSp>
      <p:sp>
        <p:nvSpPr>
          <p:cNvPr id="11" name="TextBox 10">
            <a:extLst>
              <a:ext uri="{FF2B5EF4-FFF2-40B4-BE49-F238E27FC236}">
                <a16:creationId xmlns:a16="http://schemas.microsoft.com/office/drawing/2014/main" id="{34D665FF-29C0-8441-A792-E098FA22E1FB}"/>
              </a:ext>
            </a:extLst>
          </p:cNvPr>
          <p:cNvSpPr txBox="1"/>
          <p:nvPr/>
        </p:nvSpPr>
        <p:spPr>
          <a:xfrm>
            <a:off x="3639779" y="480060"/>
            <a:ext cx="5112425" cy="830997"/>
          </a:xfrm>
          <a:prstGeom prst="rect">
            <a:avLst/>
          </a:prstGeom>
          <a:noFill/>
        </p:spPr>
        <p:txBody>
          <a:bodyPr wrap="none" rtlCol="0">
            <a:spAutoFit/>
          </a:bodyPr>
          <a:lstStyle/>
          <a:p>
            <a:pPr algn="ctr"/>
            <a:r>
              <a:rPr lang="en-US" sz="4800" b="1" dirty="0"/>
              <a:t>Notebook anatomy</a:t>
            </a:r>
          </a:p>
        </p:txBody>
      </p:sp>
      <p:sp>
        <p:nvSpPr>
          <p:cNvPr id="12" name="TextBox 11">
            <a:extLst>
              <a:ext uri="{FF2B5EF4-FFF2-40B4-BE49-F238E27FC236}">
                <a16:creationId xmlns:a16="http://schemas.microsoft.com/office/drawing/2014/main" id="{0BAC36D6-7937-874B-B3C4-5AE456810654}"/>
              </a:ext>
            </a:extLst>
          </p:cNvPr>
          <p:cNvSpPr txBox="1"/>
          <p:nvPr/>
        </p:nvSpPr>
        <p:spPr>
          <a:xfrm>
            <a:off x="2795526" y="6288831"/>
            <a:ext cx="6462218" cy="369332"/>
          </a:xfrm>
          <a:prstGeom prst="rect">
            <a:avLst/>
          </a:prstGeom>
          <a:noFill/>
        </p:spPr>
        <p:txBody>
          <a:bodyPr wrap="none" rtlCol="0">
            <a:spAutoFit/>
          </a:bodyPr>
          <a:lstStyle/>
          <a:p>
            <a:pPr algn="ctr"/>
            <a:r>
              <a:rPr lang="en-US" dirty="0"/>
              <a:t>https://</a:t>
            </a:r>
            <a:r>
              <a:rPr lang="en-US" dirty="0" err="1"/>
              <a:t>jupyter-notebook.readthedocs.io</a:t>
            </a:r>
            <a:r>
              <a:rPr lang="en-US" dirty="0"/>
              <a:t>/</a:t>
            </a:r>
            <a:r>
              <a:rPr lang="en-US" dirty="0" err="1"/>
              <a:t>en</a:t>
            </a:r>
            <a:r>
              <a:rPr lang="en-US" dirty="0"/>
              <a:t>/stable/</a:t>
            </a:r>
            <a:r>
              <a:rPr lang="en-US" dirty="0" err="1"/>
              <a:t>notebook.html</a:t>
            </a:r>
            <a:endParaRPr lang="en-US" dirty="0"/>
          </a:p>
        </p:txBody>
      </p:sp>
    </p:spTree>
    <p:extLst>
      <p:ext uri="{BB962C8B-B14F-4D97-AF65-F5344CB8AC3E}">
        <p14:creationId xmlns:p14="http://schemas.microsoft.com/office/powerpoint/2010/main" val="3347142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797D69-5765-D14D-9DBE-B6B805D57973}"/>
              </a:ext>
            </a:extLst>
          </p:cNvPr>
          <p:cNvPicPr>
            <a:picLocks noChangeAspect="1"/>
          </p:cNvPicPr>
          <p:nvPr/>
        </p:nvPicPr>
        <p:blipFill>
          <a:blip r:embed="rId2"/>
          <a:stretch>
            <a:fillRect/>
          </a:stretch>
        </p:blipFill>
        <p:spPr>
          <a:xfrm>
            <a:off x="864165" y="-190500"/>
            <a:ext cx="10463670" cy="6858000"/>
          </a:xfrm>
          <a:prstGeom prst="rect">
            <a:avLst/>
          </a:prstGeom>
        </p:spPr>
      </p:pic>
      <p:sp>
        <p:nvSpPr>
          <p:cNvPr id="4" name="Oval 3">
            <a:extLst>
              <a:ext uri="{FF2B5EF4-FFF2-40B4-BE49-F238E27FC236}">
                <a16:creationId xmlns:a16="http://schemas.microsoft.com/office/drawing/2014/main" id="{087CA6CD-B797-A443-9576-79E2E934A9CE}"/>
              </a:ext>
            </a:extLst>
          </p:cNvPr>
          <p:cNvSpPr/>
          <p:nvPr/>
        </p:nvSpPr>
        <p:spPr>
          <a:xfrm>
            <a:off x="2118360" y="1493520"/>
            <a:ext cx="4823460" cy="1143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C1FF232-EB07-E74F-AD79-7A3178D78B61}"/>
              </a:ext>
            </a:extLst>
          </p:cNvPr>
          <p:cNvSpPr txBox="1"/>
          <p:nvPr/>
        </p:nvSpPr>
        <p:spPr>
          <a:xfrm>
            <a:off x="7208520" y="1772632"/>
            <a:ext cx="2445541" cy="584775"/>
          </a:xfrm>
          <a:prstGeom prst="rect">
            <a:avLst/>
          </a:prstGeom>
          <a:noFill/>
        </p:spPr>
        <p:txBody>
          <a:bodyPr wrap="none" rtlCol="0">
            <a:spAutoFit/>
          </a:bodyPr>
          <a:lstStyle/>
          <a:p>
            <a:r>
              <a:rPr lang="en-US" sz="3200" b="1" dirty="0">
                <a:solidFill>
                  <a:srgbClr val="FF0000"/>
                </a:solidFill>
              </a:rPr>
              <a:t>header levels</a:t>
            </a:r>
          </a:p>
        </p:txBody>
      </p:sp>
      <p:sp>
        <p:nvSpPr>
          <p:cNvPr id="6" name="TextBox 5">
            <a:extLst>
              <a:ext uri="{FF2B5EF4-FFF2-40B4-BE49-F238E27FC236}">
                <a16:creationId xmlns:a16="http://schemas.microsoft.com/office/drawing/2014/main" id="{DE94B2D9-5FEE-2844-B4B2-2C9E24FBC35F}"/>
              </a:ext>
            </a:extLst>
          </p:cNvPr>
          <p:cNvSpPr txBox="1"/>
          <p:nvPr/>
        </p:nvSpPr>
        <p:spPr>
          <a:xfrm>
            <a:off x="4023360" y="4029566"/>
            <a:ext cx="854529" cy="584775"/>
          </a:xfrm>
          <a:prstGeom prst="rect">
            <a:avLst/>
          </a:prstGeom>
          <a:noFill/>
        </p:spPr>
        <p:txBody>
          <a:bodyPr wrap="none" rtlCol="0">
            <a:spAutoFit/>
          </a:bodyPr>
          <a:lstStyle/>
          <a:p>
            <a:r>
              <a:rPr lang="en-US" sz="3200" b="1" dirty="0">
                <a:solidFill>
                  <a:srgbClr val="FF0000"/>
                </a:solidFill>
              </a:rPr>
              <a:t>text</a:t>
            </a:r>
          </a:p>
        </p:txBody>
      </p:sp>
      <p:sp>
        <p:nvSpPr>
          <p:cNvPr id="7" name="TextBox 6">
            <a:extLst>
              <a:ext uri="{FF2B5EF4-FFF2-40B4-BE49-F238E27FC236}">
                <a16:creationId xmlns:a16="http://schemas.microsoft.com/office/drawing/2014/main" id="{F435650B-F506-D545-83BA-197D266ABC37}"/>
              </a:ext>
            </a:extLst>
          </p:cNvPr>
          <p:cNvSpPr txBox="1"/>
          <p:nvPr/>
        </p:nvSpPr>
        <p:spPr>
          <a:xfrm>
            <a:off x="4937760" y="5422612"/>
            <a:ext cx="2474395" cy="584775"/>
          </a:xfrm>
          <a:prstGeom prst="rect">
            <a:avLst/>
          </a:prstGeom>
          <a:noFill/>
        </p:spPr>
        <p:txBody>
          <a:bodyPr wrap="none" rtlCol="0">
            <a:spAutoFit/>
          </a:bodyPr>
          <a:lstStyle/>
          <a:p>
            <a:r>
              <a:rPr lang="en-US" sz="3200" b="1" dirty="0">
                <a:solidFill>
                  <a:srgbClr val="FF0000"/>
                </a:solidFill>
              </a:rPr>
              <a:t>indented text</a:t>
            </a:r>
          </a:p>
        </p:txBody>
      </p:sp>
      <p:sp>
        <p:nvSpPr>
          <p:cNvPr id="8" name="TextBox 7">
            <a:extLst>
              <a:ext uri="{FF2B5EF4-FFF2-40B4-BE49-F238E27FC236}">
                <a16:creationId xmlns:a16="http://schemas.microsoft.com/office/drawing/2014/main" id="{840D8AFE-3114-2543-B1F1-1DC478E2D919}"/>
              </a:ext>
            </a:extLst>
          </p:cNvPr>
          <p:cNvSpPr txBox="1"/>
          <p:nvPr/>
        </p:nvSpPr>
        <p:spPr>
          <a:xfrm>
            <a:off x="742761" y="6333155"/>
            <a:ext cx="10721718" cy="369332"/>
          </a:xfrm>
          <a:prstGeom prst="rect">
            <a:avLst/>
          </a:prstGeom>
          <a:noFill/>
        </p:spPr>
        <p:txBody>
          <a:bodyPr wrap="none" rtlCol="0">
            <a:spAutoFit/>
          </a:bodyPr>
          <a:lstStyle/>
          <a:p>
            <a:r>
              <a:rPr lang="en-US" dirty="0"/>
              <a:t>https://</a:t>
            </a:r>
            <a:r>
              <a:rPr lang="en-US" dirty="0" err="1"/>
              <a:t>medium.com</a:t>
            </a:r>
            <a:r>
              <a:rPr lang="en-US" dirty="0"/>
              <a:t>/</a:t>
            </a:r>
            <a:r>
              <a:rPr lang="en-US" dirty="0" err="1"/>
              <a:t>ibm</a:t>
            </a:r>
            <a:r>
              <a:rPr lang="en-US" dirty="0"/>
              <a:t>-data-science-experience/markdown-for-jupyter-notebooks-cheatsheet-386c05aeebed</a:t>
            </a:r>
          </a:p>
        </p:txBody>
      </p:sp>
      <p:sp>
        <p:nvSpPr>
          <p:cNvPr id="9" name="Rectangle 8">
            <a:extLst>
              <a:ext uri="{FF2B5EF4-FFF2-40B4-BE49-F238E27FC236}">
                <a16:creationId xmlns:a16="http://schemas.microsoft.com/office/drawing/2014/main" id="{D8F045F4-E80A-2F42-8E03-5E35921297ED}"/>
              </a:ext>
            </a:extLst>
          </p:cNvPr>
          <p:cNvSpPr/>
          <p:nvPr/>
        </p:nvSpPr>
        <p:spPr>
          <a:xfrm>
            <a:off x="4396740" y="1112520"/>
            <a:ext cx="1143000" cy="381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9457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BD3FFF-5880-6844-B2F5-771D77584B42}"/>
              </a:ext>
            </a:extLst>
          </p:cNvPr>
          <p:cNvPicPr>
            <a:picLocks noChangeAspect="1"/>
          </p:cNvPicPr>
          <p:nvPr/>
        </p:nvPicPr>
        <p:blipFill>
          <a:blip r:embed="rId2"/>
          <a:stretch>
            <a:fillRect/>
          </a:stretch>
        </p:blipFill>
        <p:spPr>
          <a:xfrm>
            <a:off x="1180723" y="0"/>
            <a:ext cx="9830554" cy="6858000"/>
          </a:xfrm>
          <a:prstGeom prst="rect">
            <a:avLst/>
          </a:prstGeom>
        </p:spPr>
      </p:pic>
    </p:spTree>
    <p:extLst>
      <p:ext uri="{BB962C8B-B14F-4D97-AF65-F5344CB8AC3E}">
        <p14:creationId xmlns:p14="http://schemas.microsoft.com/office/powerpoint/2010/main" val="2746379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3799</TotalTime>
  <Words>811</Words>
  <Application>Microsoft Macintosh PowerPoint</Application>
  <PresentationFormat>Widescreen</PresentationFormat>
  <Paragraphs>99</Paragraphs>
  <Slides>23</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Reproducible quantitative proteomics analyses using Jupyter notebooks and R</vt:lpstr>
      <vt:lpstr>PowerPoint Presentation</vt:lpstr>
      <vt:lpstr>PowerPoint Presentation</vt:lpstr>
      <vt:lpstr>Atlantic article says notebooks can replace papers – so what are notebooks?</vt:lpstr>
      <vt:lpstr>Installing Jupyter notebooks</vt:lpstr>
      <vt:lpstr>PowerPoint Presentation</vt:lpstr>
      <vt:lpstr>PowerPoint Presentation</vt:lpstr>
      <vt:lpstr>PowerPoint Presentation</vt:lpstr>
      <vt:lpstr>PowerPoint Presentation</vt:lpstr>
      <vt:lpstr>PowerPoint Presentation</vt:lpstr>
      <vt:lpstr>Pictures are worth a thousand words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Atlantic article says notebooks can replace traditional scientific papers…</vt:lpstr>
      <vt:lpstr>Disclaimers</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quantitative proteomics analyses using Jupyter notebooks  and R</dc:title>
  <dc:creator>Phillip Wilmarth</dc:creator>
  <cp:lastModifiedBy>Phillip Wilmarth</cp:lastModifiedBy>
  <cp:revision>62</cp:revision>
  <dcterms:created xsi:type="dcterms:W3CDTF">2018-07-19T22:18:53Z</dcterms:created>
  <dcterms:modified xsi:type="dcterms:W3CDTF">2018-07-24T04:15:53Z</dcterms:modified>
</cp:coreProperties>
</file>